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70" r:id="rId13"/>
    <p:sldId id="271" r:id="rId14"/>
    <p:sldId id="268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55088C8-6870-49B9-B892-5233342B7EC2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0F806FF-8DDF-4933-B43C-1B930F58DAC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16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88C8-6870-49B9-B892-5233342B7EC2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06FF-8DDF-4933-B43C-1B930F58DA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42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88C8-6870-49B9-B892-5233342B7EC2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06FF-8DDF-4933-B43C-1B930F58DAC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412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88C8-6870-49B9-B892-5233342B7EC2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06FF-8DDF-4933-B43C-1B930F58DACF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973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88C8-6870-49B9-B892-5233342B7EC2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06FF-8DDF-4933-B43C-1B930F58DA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699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88C8-6870-49B9-B892-5233342B7EC2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06FF-8DDF-4933-B43C-1B930F58DACF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494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88C8-6870-49B9-B892-5233342B7EC2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06FF-8DDF-4933-B43C-1B930F58DAC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465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88C8-6870-49B9-B892-5233342B7EC2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06FF-8DDF-4933-B43C-1B930F58DACF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95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88C8-6870-49B9-B892-5233342B7EC2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06FF-8DDF-4933-B43C-1B930F58DACF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80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88C8-6870-49B9-B892-5233342B7EC2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06FF-8DDF-4933-B43C-1B930F58DA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74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88C8-6870-49B9-B892-5233342B7EC2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06FF-8DDF-4933-B43C-1B930F58DACF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405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88C8-6870-49B9-B892-5233342B7EC2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06FF-8DDF-4933-B43C-1B930F58DA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07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88C8-6870-49B9-B892-5233342B7EC2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06FF-8DDF-4933-B43C-1B930F58DACF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04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88C8-6870-49B9-B892-5233342B7EC2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06FF-8DDF-4933-B43C-1B930F58DACF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468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88C8-6870-49B9-B892-5233342B7EC2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06FF-8DDF-4933-B43C-1B930F58DA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02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88C8-6870-49B9-B892-5233342B7EC2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06FF-8DDF-4933-B43C-1B930F58DACF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74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88C8-6870-49B9-B892-5233342B7EC2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06FF-8DDF-4933-B43C-1B930F58DA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57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5088C8-6870-49B9-B892-5233342B7EC2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F806FF-8DDF-4933-B43C-1B930F58DA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53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CE6EBD1-C783-443C-A73D-C8CF047D5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D561A11-5BA3-463E-9C33-2C321EC4F5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bg1"/>
                </a:solidFill>
                <a:highlight>
                  <a:srgbClr val="800000"/>
                </a:highlight>
              </a:rPr>
              <a:t>Mathematics</a:t>
            </a:r>
            <a:r>
              <a:rPr lang="cs-CZ" b="1" dirty="0">
                <a:solidFill>
                  <a:schemeClr val="bg1"/>
                </a:solidFill>
                <a:highlight>
                  <a:srgbClr val="800000"/>
                </a:highlight>
              </a:rPr>
              <a:t> in </a:t>
            </a:r>
            <a:r>
              <a:rPr lang="cs-CZ" b="1" dirty="0" err="1">
                <a:solidFill>
                  <a:schemeClr val="bg1"/>
                </a:solidFill>
                <a:highlight>
                  <a:srgbClr val="800000"/>
                </a:highlight>
              </a:rPr>
              <a:t>traditional</a:t>
            </a:r>
            <a:r>
              <a:rPr lang="cs-CZ" b="1" dirty="0">
                <a:solidFill>
                  <a:schemeClr val="bg1"/>
                </a:solidFill>
                <a:highlight>
                  <a:srgbClr val="800000"/>
                </a:highlight>
              </a:rPr>
              <a:t> </a:t>
            </a:r>
            <a:r>
              <a:rPr lang="cs-CZ" b="1" dirty="0" err="1">
                <a:solidFill>
                  <a:schemeClr val="bg1"/>
                </a:solidFill>
                <a:highlight>
                  <a:srgbClr val="800000"/>
                </a:highlight>
              </a:rPr>
              <a:t>games</a:t>
            </a:r>
            <a:r>
              <a:rPr lang="cs-CZ" b="1" dirty="0">
                <a:solidFill>
                  <a:schemeClr val="bg1"/>
                </a:solidFill>
                <a:highlight>
                  <a:srgbClr val="800000"/>
                </a:highlight>
              </a:rPr>
              <a:t> </a:t>
            </a:r>
            <a:r>
              <a:rPr lang="cs-CZ" b="1" dirty="0" err="1">
                <a:solidFill>
                  <a:schemeClr val="bg1"/>
                </a:solidFill>
                <a:highlight>
                  <a:srgbClr val="800000"/>
                </a:highlight>
              </a:rPr>
              <a:t>of</a:t>
            </a:r>
            <a:r>
              <a:rPr lang="cs-CZ" b="1" dirty="0">
                <a:solidFill>
                  <a:schemeClr val="bg1"/>
                </a:solidFill>
                <a:highlight>
                  <a:srgbClr val="800000"/>
                </a:highlight>
              </a:rPr>
              <a:t> </a:t>
            </a:r>
            <a:r>
              <a:rPr lang="cs-CZ" b="1" dirty="0" err="1">
                <a:solidFill>
                  <a:schemeClr val="bg1"/>
                </a:solidFill>
                <a:highlight>
                  <a:srgbClr val="800000"/>
                </a:highlight>
              </a:rPr>
              <a:t>nomadic</a:t>
            </a:r>
            <a:r>
              <a:rPr lang="cs-CZ" b="1" dirty="0">
                <a:solidFill>
                  <a:schemeClr val="bg1"/>
                </a:solidFill>
                <a:highlight>
                  <a:srgbClr val="800000"/>
                </a:highlight>
              </a:rPr>
              <a:t> </a:t>
            </a:r>
            <a:r>
              <a:rPr lang="cs-CZ" b="1" dirty="0" err="1">
                <a:solidFill>
                  <a:schemeClr val="bg1"/>
                </a:solidFill>
                <a:highlight>
                  <a:srgbClr val="800000"/>
                </a:highlight>
              </a:rPr>
              <a:t>cultures</a:t>
            </a:r>
            <a:endParaRPr lang="cs-CZ" b="1" dirty="0">
              <a:solidFill>
                <a:schemeClr val="bg1"/>
              </a:solidFill>
              <a:highlight>
                <a:srgbClr val="800000"/>
              </a:highlight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0E99936-0BB6-4F09-9BB7-5041FE0860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4000" dirty="0">
                <a:solidFill>
                  <a:schemeClr val="bg1"/>
                </a:solidFill>
                <a:highlight>
                  <a:srgbClr val="800000"/>
                </a:highlight>
              </a:rPr>
              <a:t>Hana Kotinová</a:t>
            </a:r>
          </a:p>
          <a:p>
            <a:r>
              <a:rPr lang="cs-CZ" dirty="0">
                <a:solidFill>
                  <a:schemeClr val="bg1"/>
                </a:solidFill>
                <a:highlight>
                  <a:srgbClr val="800000"/>
                </a:highlight>
              </a:rPr>
              <a:t>Viceprezident </a:t>
            </a:r>
            <a:r>
              <a:rPr lang="cs-CZ" dirty="0" err="1">
                <a:solidFill>
                  <a:schemeClr val="bg1"/>
                </a:solidFill>
                <a:highlight>
                  <a:srgbClr val="800000"/>
                </a:highlight>
              </a:rPr>
              <a:t>of</a:t>
            </a:r>
            <a:r>
              <a:rPr lang="cs-CZ" dirty="0">
                <a:solidFill>
                  <a:schemeClr val="bg1"/>
                </a:solidFill>
                <a:highlight>
                  <a:srgbClr val="800000"/>
                </a:highlight>
              </a:rPr>
              <a:t> </a:t>
            </a:r>
            <a:r>
              <a:rPr lang="cs-CZ" dirty="0" err="1">
                <a:solidFill>
                  <a:schemeClr val="bg1"/>
                </a:solidFill>
                <a:highlight>
                  <a:srgbClr val="800000"/>
                </a:highlight>
              </a:rPr>
              <a:t>World</a:t>
            </a:r>
            <a:r>
              <a:rPr lang="cs-CZ" dirty="0">
                <a:solidFill>
                  <a:schemeClr val="bg1"/>
                </a:solidFill>
                <a:highlight>
                  <a:srgbClr val="800000"/>
                </a:highlight>
              </a:rPr>
              <a:t> </a:t>
            </a:r>
            <a:r>
              <a:rPr lang="cs-CZ" dirty="0" err="1">
                <a:solidFill>
                  <a:schemeClr val="bg1"/>
                </a:solidFill>
                <a:highlight>
                  <a:srgbClr val="800000"/>
                </a:highlight>
              </a:rPr>
              <a:t>TogyzQumalaQ</a:t>
            </a:r>
            <a:r>
              <a:rPr lang="cs-CZ" dirty="0">
                <a:solidFill>
                  <a:schemeClr val="bg1"/>
                </a:solidFill>
                <a:highlight>
                  <a:srgbClr val="800000"/>
                </a:highlight>
              </a:rPr>
              <a:t> </a:t>
            </a:r>
            <a:r>
              <a:rPr lang="cs-CZ" dirty="0" err="1">
                <a:solidFill>
                  <a:schemeClr val="bg1"/>
                </a:solidFill>
                <a:highlight>
                  <a:srgbClr val="800000"/>
                </a:highlight>
              </a:rPr>
              <a:t>Federation</a:t>
            </a:r>
            <a:endParaRPr lang="cs-CZ" dirty="0">
              <a:solidFill>
                <a:schemeClr val="bg1"/>
              </a:solidFill>
              <a:highlight>
                <a:srgbClr val="800000"/>
              </a:highlight>
            </a:endParaRPr>
          </a:p>
          <a:p>
            <a:r>
              <a:rPr lang="cs-CZ" dirty="0" err="1">
                <a:solidFill>
                  <a:schemeClr val="bg1"/>
                </a:solidFill>
                <a:highlight>
                  <a:srgbClr val="800000"/>
                </a:highlight>
              </a:rPr>
              <a:t>World</a:t>
            </a:r>
            <a:r>
              <a:rPr lang="cs-CZ" dirty="0">
                <a:solidFill>
                  <a:schemeClr val="bg1"/>
                </a:solidFill>
                <a:highlight>
                  <a:srgbClr val="800000"/>
                </a:highlight>
              </a:rPr>
              <a:t> </a:t>
            </a:r>
            <a:r>
              <a:rPr lang="cs-CZ" dirty="0" err="1">
                <a:solidFill>
                  <a:schemeClr val="bg1"/>
                </a:solidFill>
                <a:highlight>
                  <a:srgbClr val="800000"/>
                </a:highlight>
              </a:rPr>
              <a:t>Champion</a:t>
            </a:r>
            <a:r>
              <a:rPr lang="cs-CZ" dirty="0">
                <a:solidFill>
                  <a:schemeClr val="bg1"/>
                </a:solidFill>
                <a:highlight>
                  <a:srgbClr val="800000"/>
                </a:highlight>
              </a:rPr>
              <a:t> in </a:t>
            </a:r>
            <a:r>
              <a:rPr lang="cs-CZ" dirty="0" err="1">
                <a:solidFill>
                  <a:schemeClr val="bg1"/>
                </a:solidFill>
                <a:highlight>
                  <a:srgbClr val="800000"/>
                </a:highlight>
              </a:rPr>
              <a:t>Mangala</a:t>
            </a:r>
            <a:r>
              <a:rPr lang="cs-CZ" dirty="0">
                <a:solidFill>
                  <a:schemeClr val="bg1"/>
                </a:solidFill>
                <a:highlight>
                  <a:srgbClr val="800000"/>
                </a:highlight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13412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1FDD7-07B5-4284-9FAB-53CB56D52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finish</a:t>
            </a:r>
            <a:r>
              <a:rPr lang="cs-CZ" dirty="0"/>
              <a:t> </a:t>
            </a:r>
            <a:r>
              <a:rPr lang="cs-CZ" dirty="0" err="1"/>
              <a:t>sowing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D4AC8D-A799-4D26-A194-04D91121D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Cup No. 7 </a:t>
            </a:r>
            <a:r>
              <a:rPr lang="cs-CZ" dirty="0" err="1"/>
              <a:t>contains</a:t>
            </a:r>
            <a:r>
              <a:rPr lang="cs-CZ" dirty="0"/>
              <a:t> 26 </a:t>
            </a:r>
            <a:r>
              <a:rPr lang="cs-CZ" dirty="0" err="1"/>
              <a:t>pieces</a:t>
            </a:r>
            <a:r>
              <a:rPr lang="cs-CZ" dirty="0"/>
              <a:t>.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finish</a:t>
            </a:r>
            <a:r>
              <a:rPr lang="cs-CZ" dirty="0"/>
              <a:t> </a:t>
            </a:r>
            <a:r>
              <a:rPr lang="cs-CZ" dirty="0" err="1"/>
              <a:t>sowing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cup?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cs-CZ" dirty="0"/>
              <a:t> </a:t>
            </a:r>
            <a:r>
              <a:rPr lang="cs-CZ" dirty="0" err="1"/>
              <a:t>method</a:t>
            </a:r>
            <a:r>
              <a:rPr lang="cs-CZ" dirty="0"/>
              <a:t> – </a:t>
            </a:r>
            <a:r>
              <a:rPr lang="cs-CZ" dirty="0" err="1"/>
              <a:t>knowledge</a:t>
            </a:r>
            <a:r>
              <a:rPr lang="cs-CZ" dirty="0"/>
              <a:t>: 28 go to </a:t>
            </a:r>
            <a:r>
              <a:rPr lang="cs-CZ" dirty="0" err="1"/>
              <a:t>same</a:t>
            </a:r>
            <a:r>
              <a:rPr lang="cs-CZ" dirty="0"/>
              <a:t> cup </a:t>
            </a:r>
            <a:r>
              <a:rPr lang="cs-CZ" dirty="0" err="1"/>
              <a:t>number</a:t>
            </a:r>
            <a:r>
              <a:rPr lang="cs-CZ" dirty="0"/>
              <a:t> as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now</a:t>
            </a:r>
            <a:r>
              <a:rPr lang="cs-CZ" dirty="0"/>
              <a:t>, on </a:t>
            </a:r>
            <a:r>
              <a:rPr lang="cs-CZ" dirty="0" err="1"/>
              <a:t>opponent</a:t>
            </a:r>
            <a:r>
              <a:rPr lang="en-US" dirty="0"/>
              <a:t>’s side</a:t>
            </a:r>
            <a:r>
              <a:rPr lang="cs-CZ" dirty="0"/>
              <a:t> =</a:t>
            </a:r>
            <a:r>
              <a:rPr lang="en-US" dirty="0"/>
              <a:t>&gt;</a:t>
            </a:r>
            <a:r>
              <a:rPr lang="cs-CZ" dirty="0"/>
              <a:t> </a:t>
            </a:r>
          </a:p>
          <a:p>
            <a:r>
              <a:rPr lang="cs-CZ" dirty="0"/>
              <a:t>7 – (28-26) = 5</a:t>
            </a:r>
          </a:p>
          <a:p>
            <a:r>
              <a:rPr lang="cs-CZ" dirty="0">
                <a:solidFill>
                  <a:srgbClr val="C00000"/>
                </a:solidFill>
              </a:rPr>
              <a:t>2</a:t>
            </a:r>
            <a:r>
              <a:rPr lang="en-US" baseline="30000" dirty="0" err="1">
                <a:solidFill>
                  <a:srgbClr val="C00000"/>
                </a:solidFill>
              </a:rPr>
              <a:t>nd</a:t>
            </a:r>
            <a:r>
              <a:rPr lang="en-US" dirty="0">
                <a:solidFill>
                  <a:srgbClr val="C00000"/>
                </a:solidFill>
              </a:rPr>
              <a:t> method </a:t>
            </a:r>
            <a:r>
              <a:rPr lang="cs-CZ" dirty="0">
                <a:solidFill>
                  <a:srgbClr val="C00000"/>
                </a:solidFill>
              </a:rPr>
              <a:t>– </a:t>
            </a:r>
            <a:r>
              <a:rPr lang="cs-CZ" dirty="0" err="1">
                <a:solidFill>
                  <a:srgbClr val="C00000"/>
                </a:solidFill>
              </a:rPr>
              <a:t>you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need</a:t>
            </a:r>
            <a:r>
              <a:rPr lang="cs-CZ" dirty="0">
                <a:solidFill>
                  <a:srgbClr val="C00000"/>
                </a:solidFill>
              </a:rPr>
              <a:t> to </a:t>
            </a:r>
            <a:r>
              <a:rPr lang="cs-CZ" dirty="0" err="1">
                <a:solidFill>
                  <a:srgbClr val="C00000"/>
                </a:solidFill>
              </a:rPr>
              <a:t>see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the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board</a:t>
            </a:r>
            <a:r>
              <a:rPr lang="cs-CZ" dirty="0">
                <a:solidFill>
                  <a:srgbClr val="C00000"/>
                </a:solidFill>
              </a:rPr>
              <a:t> -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cs-CZ" dirty="0">
                <a:solidFill>
                  <a:srgbClr val="C00000"/>
                </a:solidFill>
              </a:rPr>
              <a:t>(26-3) </a:t>
            </a:r>
            <a:r>
              <a:rPr lang="cs-CZ" dirty="0" err="1">
                <a:solidFill>
                  <a:srgbClr val="C00000"/>
                </a:solidFill>
              </a:rPr>
              <a:t>mod</a:t>
            </a:r>
            <a:r>
              <a:rPr lang="cs-CZ" dirty="0">
                <a:solidFill>
                  <a:srgbClr val="C00000"/>
                </a:solidFill>
              </a:rPr>
              <a:t> 9</a:t>
            </a:r>
          </a:p>
          <a:p>
            <a:r>
              <a:rPr lang="cs-CZ" dirty="0"/>
              <a:t>3rd </a:t>
            </a:r>
            <a:r>
              <a:rPr lang="cs-CZ" dirty="0" err="1"/>
              <a:t>method</a:t>
            </a:r>
            <a:r>
              <a:rPr lang="cs-CZ" dirty="0"/>
              <a:t> – (26+7-1) </a:t>
            </a:r>
            <a:r>
              <a:rPr lang="cs-CZ" dirty="0" err="1"/>
              <a:t>mod</a:t>
            </a:r>
            <a:r>
              <a:rPr lang="cs-CZ" dirty="0"/>
              <a:t> 9</a:t>
            </a:r>
          </a:p>
          <a:p>
            <a:r>
              <a:rPr lang="cs-CZ" dirty="0">
                <a:solidFill>
                  <a:srgbClr val="7030A0"/>
                </a:solidFill>
              </a:rPr>
              <a:t>* </a:t>
            </a:r>
            <a:r>
              <a:rPr lang="cs-CZ" dirty="0" err="1">
                <a:solidFill>
                  <a:srgbClr val="7030A0"/>
                </a:solidFill>
              </a:rPr>
              <a:t>mod</a:t>
            </a:r>
            <a:r>
              <a:rPr lang="cs-CZ" dirty="0">
                <a:solidFill>
                  <a:srgbClr val="7030A0"/>
                </a:solidFill>
              </a:rPr>
              <a:t> 9 =</a:t>
            </a:r>
            <a:r>
              <a:rPr lang="en-US" dirty="0">
                <a:solidFill>
                  <a:srgbClr val="7030A0"/>
                </a:solidFill>
              </a:rPr>
              <a:t>&gt; modulo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number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of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cups</a:t>
            </a:r>
            <a:r>
              <a:rPr lang="cs-CZ" dirty="0">
                <a:solidFill>
                  <a:srgbClr val="7030A0"/>
                </a:solidFill>
              </a:rPr>
              <a:t> on </a:t>
            </a:r>
            <a:r>
              <a:rPr lang="cs-CZ" dirty="0" err="1">
                <a:solidFill>
                  <a:srgbClr val="7030A0"/>
                </a:solidFill>
              </a:rPr>
              <a:t>one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side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of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the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board</a:t>
            </a:r>
            <a:endParaRPr lang="cs-CZ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652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130FB5-2A50-429A-8268-7DC9EAC8C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many </a:t>
            </a:r>
            <a:r>
              <a:rPr lang="cs-CZ" dirty="0" err="1"/>
              <a:t>moves</a:t>
            </a:r>
            <a:r>
              <a:rPr lang="cs-CZ" dirty="0"/>
              <a:t> - </a:t>
            </a:r>
            <a:r>
              <a:rPr lang="cs-CZ" dirty="0" err="1"/>
              <a:t>basics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559310-D43A-4FA3-9C94-7987C85E3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083423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Natural 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board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take</a:t>
            </a:r>
            <a:r>
              <a:rPr lang="cs-CZ" dirty="0"/>
              <a:t> a </a:t>
            </a:r>
            <a:r>
              <a:rPr lang="cs-CZ" dirty="0" err="1"/>
              <a:t>look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to </a:t>
            </a:r>
            <a:r>
              <a:rPr lang="cs-CZ" dirty="0" err="1"/>
              <a:t>opponent</a:t>
            </a:r>
            <a:r>
              <a:rPr lang="cs-CZ" dirty="0"/>
              <a:t> </a:t>
            </a:r>
            <a:r>
              <a:rPr lang="cs-CZ" dirty="0" err="1"/>
              <a:t>side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board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and </a:t>
            </a:r>
            <a:r>
              <a:rPr lang="cs-CZ" dirty="0" err="1"/>
              <a:t>you</a:t>
            </a:r>
            <a:r>
              <a:rPr lang="cs-CZ" dirty="0"/>
              <a:t> use </a:t>
            </a:r>
            <a:r>
              <a:rPr lang="cs-CZ" dirty="0" err="1"/>
              <a:t>multiplication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Here</a:t>
            </a:r>
            <a:r>
              <a:rPr lang="cs-CZ" dirty="0"/>
              <a:t> 4x3 = 12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6BC17B5-59AD-452C-B5CD-E9BED771D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824" y="2442504"/>
            <a:ext cx="5905550" cy="380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10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130FB5-2A50-429A-8268-7DC9EAC8C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many </a:t>
            </a:r>
            <a:r>
              <a:rPr lang="cs-CZ" dirty="0" err="1"/>
              <a:t>moves</a:t>
            </a:r>
            <a:r>
              <a:rPr lang="cs-CZ" dirty="0"/>
              <a:t> – </a:t>
            </a:r>
            <a:r>
              <a:rPr lang="cs-CZ" dirty="0" err="1"/>
              <a:t>basics</a:t>
            </a:r>
            <a:r>
              <a:rPr lang="cs-CZ" dirty="0"/>
              <a:t> (2)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559310-D43A-4FA3-9C94-7987C85E3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3931023" cy="3318936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Natural 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board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take</a:t>
            </a:r>
            <a:r>
              <a:rPr lang="cs-CZ" dirty="0"/>
              <a:t> a </a:t>
            </a:r>
            <a:r>
              <a:rPr lang="cs-CZ" dirty="0" err="1"/>
              <a:t>look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to </a:t>
            </a:r>
            <a:r>
              <a:rPr lang="cs-CZ" dirty="0" err="1"/>
              <a:t>opponent</a:t>
            </a:r>
            <a:r>
              <a:rPr lang="cs-CZ" dirty="0"/>
              <a:t> </a:t>
            </a:r>
            <a:r>
              <a:rPr lang="cs-CZ" dirty="0" err="1"/>
              <a:t>side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board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and </a:t>
            </a:r>
            <a:r>
              <a:rPr lang="cs-CZ" dirty="0" err="1"/>
              <a:t>you</a:t>
            </a:r>
            <a:r>
              <a:rPr lang="cs-CZ" dirty="0"/>
              <a:t> use </a:t>
            </a:r>
            <a:r>
              <a:rPr lang="cs-CZ" dirty="0" err="1"/>
              <a:t>addition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Here</a:t>
            </a:r>
            <a:r>
              <a:rPr lang="cs-CZ" dirty="0"/>
              <a:t> 1+2+3+4+5 = 15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805E6CC-11C0-455A-B53A-52BD9BC4A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424" y="2433691"/>
            <a:ext cx="5979676" cy="385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28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130FB5-2A50-429A-8268-7DC9EAC8C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many </a:t>
            </a:r>
            <a:r>
              <a:rPr lang="cs-CZ" dirty="0" err="1"/>
              <a:t>moves</a:t>
            </a:r>
            <a:r>
              <a:rPr lang="cs-CZ" dirty="0"/>
              <a:t> – </a:t>
            </a:r>
            <a:r>
              <a:rPr lang="cs-CZ" dirty="0" err="1"/>
              <a:t>advanced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559310-D43A-4FA3-9C94-7987C85E3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814" y="2560320"/>
            <a:ext cx="3877234" cy="228062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 err="1">
                <a:solidFill>
                  <a:srgbClr val="FF0000"/>
                </a:solidFill>
              </a:rPr>
              <a:t>Number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moves</a:t>
            </a:r>
            <a:r>
              <a:rPr lang="cs-CZ" dirty="0">
                <a:solidFill>
                  <a:srgbClr val="FF0000"/>
                </a:solidFill>
              </a:rPr>
              <a:t> – 7 </a:t>
            </a:r>
            <a:r>
              <a:rPr lang="cs-CZ" dirty="0">
                <a:solidFill>
                  <a:srgbClr val="0070C0"/>
                </a:solidFill>
              </a:rPr>
              <a:t>(= 4x3-5)</a:t>
            </a:r>
            <a:r>
              <a:rPr lang="cs-CZ" dirty="0">
                <a:solidFill>
                  <a:srgbClr val="FF0000"/>
                </a:solidFill>
              </a:rPr>
              <a:t>         </a:t>
            </a:r>
          </a:p>
          <a:p>
            <a:pPr marL="0" indent="0">
              <a:buNone/>
            </a:pP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count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as 4 (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pieces</a:t>
            </a:r>
            <a:r>
              <a:rPr lang="cs-CZ" dirty="0"/>
              <a:t> in cup) </a:t>
            </a:r>
            <a:r>
              <a:rPr lang="cs-CZ" dirty="0" err="1"/>
              <a:t>multiplied</a:t>
            </a:r>
            <a:r>
              <a:rPr lang="cs-CZ" dirty="0"/>
              <a:t> by 3 (</a:t>
            </a:r>
            <a:r>
              <a:rPr lang="cs-CZ" dirty="0">
                <a:solidFill>
                  <a:srgbClr val="FF0000"/>
                </a:solidFill>
              </a:rPr>
              <a:t>9</a:t>
            </a:r>
            <a:r>
              <a:rPr lang="cs-CZ" dirty="0"/>
              <a:t> minus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cup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sow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[9 =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cups</a:t>
            </a:r>
            <a:r>
              <a:rPr lang="cs-CZ" dirty="0"/>
              <a:t> in </a:t>
            </a:r>
            <a:r>
              <a:rPr lang="cs-CZ" dirty="0" err="1"/>
              <a:t>row</a:t>
            </a:r>
            <a:r>
              <a:rPr lang="en-US" dirty="0"/>
              <a:t>]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Minus </a:t>
            </a:r>
            <a:r>
              <a:rPr lang="cs-CZ" dirty="0" err="1"/>
              <a:t>constant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pieces</a:t>
            </a:r>
            <a:endParaRPr lang="cs-CZ" dirty="0"/>
          </a:p>
        </p:txBody>
      </p:sp>
      <p:graphicFrame>
        <p:nvGraphicFramePr>
          <p:cNvPr id="11" name="Tabulka 11">
            <a:extLst>
              <a:ext uri="{FF2B5EF4-FFF2-40B4-BE49-F238E27FC236}">
                <a16:creationId xmlns:a16="http://schemas.microsoft.com/office/drawing/2014/main" id="{E10837AA-1303-496E-A899-9708D5AA43B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7218172"/>
              </p:ext>
            </p:extLst>
          </p:nvPr>
        </p:nvGraphicFramePr>
        <p:xfrm>
          <a:off x="936814" y="4964654"/>
          <a:ext cx="3688974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829">
                  <a:extLst>
                    <a:ext uri="{9D8B030D-6E8A-4147-A177-3AD203B41FA5}">
                      <a16:colId xmlns:a16="http://schemas.microsoft.com/office/drawing/2014/main" val="3273459900"/>
                    </a:ext>
                  </a:extLst>
                </a:gridCol>
                <a:gridCol w="614829">
                  <a:extLst>
                    <a:ext uri="{9D8B030D-6E8A-4147-A177-3AD203B41FA5}">
                      <a16:colId xmlns:a16="http://schemas.microsoft.com/office/drawing/2014/main" val="3689913164"/>
                    </a:ext>
                  </a:extLst>
                </a:gridCol>
                <a:gridCol w="614829">
                  <a:extLst>
                    <a:ext uri="{9D8B030D-6E8A-4147-A177-3AD203B41FA5}">
                      <a16:colId xmlns:a16="http://schemas.microsoft.com/office/drawing/2014/main" val="4246849851"/>
                    </a:ext>
                  </a:extLst>
                </a:gridCol>
                <a:gridCol w="614829">
                  <a:extLst>
                    <a:ext uri="{9D8B030D-6E8A-4147-A177-3AD203B41FA5}">
                      <a16:colId xmlns:a16="http://schemas.microsoft.com/office/drawing/2014/main" val="1337552134"/>
                    </a:ext>
                  </a:extLst>
                </a:gridCol>
                <a:gridCol w="614829">
                  <a:extLst>
                    <a:ext uri="{9D8B030D-6E8A-4147-A177-3AD203B41FA5}">
                      <a16:colId xmlns:a16="http://schemas.microsoft.com/office/drawing/2014/main" val="1745600889"/>
                    </a:ext>
                  </a:extLst>
                </a:gridCol>
                <a:gridCol w="614829">
                  <a:extLst>
                    <a:ext uri="{9D8B030D-6E8A-4147-A177-3AD203B41FA5}">
                      <a16:colId xmlns:a16="http://schemas.microsoft.com/office/drawing/2014/main" val="1477045293"/>
                    </a:ext>
                  </a:extLst>
                </a:gridCol>
              </a:tblGrid>
              <a:tr h="448235"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6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7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8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357044"/>
                  </a:ext>
                </a:extLst>
              </a:tr>
              <a:tr h="448235"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2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9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14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20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27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599764"/>
                  </a:ext>
                </a:extLst>
              </a:tr>
            </a:tbl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6B551348-4DBF-410B-B838-6927C0E50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8" y="2143274"/>
            <a:ext cx="6365678" cy="411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71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52E814-B2E3-4956-A586-9C51800E7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Didactics</a:t>
            </a:r>
            <a:br>
              <a:rPr lang="cs-CZ" dirty="0"/>
            </a:br>
            <a:r>
              <a:rPr lang="cs-CZ" sz="2200" dirty="0"/>
              <a:t>(</a:t>
            </a:r>
            <a:r>
              <a:rPr lang="cs-CZ" sz="2200" dirty="0" err="1"/>
              <a:t>plan</a:t>
            </a:r>
            <a:r>
              <a:rPr lang="cs-CZ" sz="2200" dirty="0"/>
              <a:t> </a:t>
            </a:r>
            <a:r>
              <a:rPr lang="cs-CZ" sz="2200" dirty="0" err="1"/>
              <a:t>for</a:t>
            </a:r>
            <a:r>
              <a:rPr lang="cs-CZ" sz="2200" dirty="0"/>
              <a:t> Czech Republic)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DC816D-C0A9-4CF8-8214-EEF2DBC99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dirty="0" err="1"/>
              <a:t>Games</a:t>
            </a:r>
            <a:r>
              <a:rPr lang="cs-CZ" sz="3200" dirty="0"/>
              <a:t> </a:t>
            </a:r>
            <a:r>
              <a:rPr lang="cs-CZ" sz="3200" dirty="0" err="1"/>
              <a:t>with</a:t>
            </a:r>
            <a:r>
              <a:rPr lang="cs-CZ" sz="3200" dirty="0"/>
              <a:t> </a:t>
            </a:r>
            <a:r>
              <a:rPr lang="cs-CZ" sz="3200" dirty="0" err="1"/>
              <a:t>capturing</a:t>
            </a:r>
            <a:r>
              <a:rPr lang="cs-CZ" sz="3200" dirty="0"/>
              <a:t> last </a:t>
            </a:r>
            <a:r>
              <a:rPr lang="cs-CZ" sz="3200" dirty="0" err="1"/>
              <a:t>piece</a:t>
            </a:r>
            <a:r>
              <a:rPr lang="cs-CZ" sz="3200" dirty="0"/>
              <a:t> on </a:t>
            </a:r>
            <a:r>
              <a:rPr lang="cs-CZ" sz="3200" dirty="0" err="1"/>
              <a:t>empty</a:t>
            </a:r>
            <a:r>
              <a:rPr lang="cs-CZ" sz="3200" dirty="0"/>
              <a:t> </a:t>
            </a:r>
            <a:r>
              <a:rPr lang="cs-CZ" sz="3200" dirty="0" err="1"/>
              <a:t>board</a:t>
            </a:r>
            <a:r>
              <a:rPr lang="cs-CZ" sz="3200" dirty="0"/>
              <a:t>  (</a:t>
            </a:r>
            <a:r>
              <a:rPr lang="cs-CZ" sz="3200" dirty="0" err="1"/>
              <a:t>suitable</a:t>
            </a:r>
            <a:r>
              <a:rPr lang="cs-CZ" sz="3200" dirty="0"/>
              <a:t> </a:t>
            </a:r>
            <a:r>
              <a:rPr lang="cs-CZ" sz="3200" dirty="0" err="1"/>
              <a:t>for</a:t>
            </a:r>
            <a:r>
              <a:rPr lang="cs-CZ" sz="3200" dirty="0"/>
              <a:t> </a:t>
            </a:r>
            <a:r>
              <a:rPr lang="cs-CZ" sz="3200" dirty="0" err="1"/>
              <a:t>age</a:t>
            </a:r>
            <a:r>
              <a:rPr lang="cs-CZ" sz="3200" dirty="0"/>
              <a:t> 3-5 </a:t>
            </a:r>
            <a:r>
              <a:rPr lang="cs-CZ" sz="3200" dirty="0" err="1"/>
              <a:t>years</a:t>
            </a:r>
            <a:r>
              <a:rPr lang="cs-CZ" sz="3200" dirty="0"/>
              <a:t>) – </a:t>
            </a:r>
            <a:r>
              <a:rPr lang="cs-CZ" dirty="0" err="1"/>
              <a:t>czech</a:t>
            </a:r>
            <a:r>
              <a:rPr lang="cs-CZ" dirty="0"/>
              <a:t> experiment 2015-2020</a:t>
            </a:r>
          </a:p>
          <a:p>
            <a:r>
              <a:rPr lang="cs-CZ" sz="3200" dirty="0" err="1"/>
              <a:t>Bestemshe</a:t>
            </a:r>
            <a:r>
              <a:rPr lang="cs-CZ" sz="3200" dirty="0"/>
              <a:t> (</a:t>
            </a:r>
            <a:r>
              <a:rPr lang="cs-CZ" sz="3200" dirty="0" err="1"/>
              <a:t>from</a:t>
            </a:r>
            <a:r>
              <a:rPr lang="cs-CZ" sz="3200" dirty="0"/>
              <a:t> </a:t>
            </a:r>
            <a:r>
              <a:rPr lang="cs-CZ" sz="3200" dirty="0" err="1"/>
              <a:t>age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5 </a:t>
            </a:r>
            <a:r>
              <a:rPr lang="cs-CZ" sz="3200" dirty="0" err="1"/>
              <a:t>years</a:t>
            </a:r>
            <a:r>
              <a:rPr lang="cs-CZ" sz="3200" dirty="0"/>
              <a:t>)</a:t>
            </a:r>
            <a:r>
              <a:rPr lang="en-US" dirty="0"/>
              <a:t> – </a:t>
            </a:r>
            <a:r>
              <a:rPr lang="de-DE" dirty="0" err="1"/>
              <a:t>taught</a:t>
            </a:r>
            <a:r>
              <a:rPr lang="de-DE" dirty="0"/>
              <a:t> in 1000 </a:t>
            </a:r>
            <a:r>
              <a:rPr lang="de-DE" dirty="0" err="1"/>
              <a:t>Kazakh</a:t>
            </a:r>
            <a:r>
              <a:rPr lang="de-DE" dirty="0"/>
              <a:t> </a:t>
            </a:r>
            <a:r>
              <a:rPr lang="de-DE" dirty="0" err="1"/>
              <a:t>kindergartens</a:t>
            </a:r>
            <a:endParaRPr lang="cs-CZ" dirty="0"/>
          </a:p>
          <a:p>
            <a:r>
              <a:rPr lang="cs-CZ" sz="3200" dirty="0"/>
              <a:t>Abaku (</a:t>
            </a:r>
            <a:r>
              <a:rPr lang="cs-CZ" sz="3200" dirty="0" err="1"/>
              <a:t>from</a:t>
            </a:r>
            <a:r>
              <a:rPr lang="cs-CZ" sz="3200" dirty="0"/>
              <a:t> 1st </a:t>
            </a:r>
            <a:r>
              <a:rPr lang="cs-CZ" sz="3200" dirty="0" err="1"/>
              <a:t>class</a:t>
            </a:r>
            <a:r>
              <a:rPr lang="cs-CZ" sz="3200" dirty="0"/>
              <a:t>) </a:t>
            </a:r>
            <a:r>
              <a:rPr lang="en-US" sz="3200" dirty="0"/>
              <a:t>[+ </a:t>
            </a:r>
            <a:r>
              <a:rPr lang="en-US" sz="3200" dirty="0" err="1"/>
              <a:t>Bestemshe</a:t>
            </a:r>
            <a:r>
              <a:rPr lang="en-US" sz="3200" dirty="0"/>
              <a:t>]</a:t>
            </a:r>
            <a:endParaRPr lang="cs-CZ" sz="3200" dirty="0"/>
          </a:p>
          <a:p>
            <a:r>
              <a:rPr lang="cs-CZ" sz="3200" dirty="0" err="1"/>
              <a:t>Toguz</a:t>
            </a:r>
            <a:r>
              <a:rPr lang="cs-CZ" sz="3200" dirty="0"/>
              <a:t> + Abaku</a:t>
            </a:r>
            <a:r>
              <a:rPr lang="en-US" sz="3200" dirty="0"/>
              <a:t>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688260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CEB977-7D0A-487E-B890-B885270D9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B9BCCA-D46A-43BD-AE40-0B663F20E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8th </a:t>
            </a:r>
            <a:r>
              <a:rPr lang="cs-CZ" sz="2200" dirty="0" err="1"/>
              <a:t>World</a:t>
            </a:r>
            <a:r>
              <a:rPr lang="cs-CZ" sz="2200" dirty="0"/>
              <a:t> </a:t>
            </a:r>
            <a:r>
              <a:rPr lang="cs-CZ" sz="2200" dirty="0" err="1"/>
              <a:t>Championship</a:t>
            </a:r>
            <a:r>
              <a:rPr lang="cs-CZ" sz="2200" dirty="0"/>
              <a:t> </a:t>
            </a:r>
            <a:r>
              <a:rPr lang="cs-CZ" sz="2200" dirty="0" err="1"/>
              <a:t>is</a:t>
            </a:r>
            <a:r>
              <a:rPr lang="cs-CZ" sz="2200" dirty="0"/>
              <a:t> </a:t>
            </a:r>
            <a:r>
              <a:rPr lang="cs-CZ" sz="2200" dirty="0" err="1"/>
              <a:t>expected</a:t>
            </a:r>
            <a:r>
              <a:rPr lang="cs-CZ" sz="2200" dirty="0"/>
              <a:t> </a:t>
            </a:r>
            <a:r>
              <a:rPr lang="cs-CZ" sz="2200" dirty="0" err="1"/>
              <a:t>during</a:t>
            </a:r>
            <a:r>
              <a:rPr lang="cs-CZ" sz="2200" dirty="0"/>
              <a:t> 6th </a:t>
            </a:r>
            <a:r>
              <a:rPr lang="cs-CZ" sz="2200" dirty="0" err="1"/>
              <a:t>World</a:t>
            </a:r>
            <a:r>
              <a:rPr lang="cs-CZ" sz="2200" dirty="0"/>
              <a:t> </a:t>
            </a:r>
            <a:r>
              <a:rPr lang="cs-CZ" sz="2200" dirty="0" err="1"/>
              <a:t>Nomad</a:t>
            </a:r>
            <a:r>
              <a:rPr lang="cs-CZ" sz="2200" dirty="0"/>
              <a:t> </a:t>
            </a:r>
            <a:r>
              <a:rPr lang="cs-CZ" sz="2200" dirty="0" err="1"/>
              <a:t>Games</a:t>
            </a:r>
            <a:r>
              <a:rPr lang="cs-CZ" sz="2200"/>
              <a:t> 			 in </a:t>
            </a:r>
            <a:r>
              <a:rPr lang="cs-CZ" sz="2200" dirty="0" err="1"/>
              <a:t>Kyrgyzstan</a:t>
            </a:r>
            <a:r>
              <a:rPr lang="cs-CZ" sz="2200" dirty="0"/>
              <a:t> in </a:t>
            </a:r>
            <a:r>
              <a:rPr lang="cs-CZ" sz="2200" dirty="0" err="1"/>
              <a:t>September</a:t>
            </a:r>
            <a:r>
              <a:rPr lang="cs-CZ" sz="2200" dirty="0"/>
              <a:t> 2026. 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9D73DAD-A5AD-4694-9730-96F850C80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41" y="3923802"/>
            <a:ext cx="3078256" cy="195206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A4718CD-3FCC-45A5-9847-CD358B259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3923803"/>
            <a:ext cx="1931678" cy="1952065"/>
          </a:xfrm>
          <a:prstGeom prst="rect">
            <a:avLst/>
          </a:prstGeom>
        </p:spPr>
      </p:pic>
      <p:pic>
        <p:nvPicPr>
          <p:cNvPr id="1028" name="Picture 4" descr="Logo">
            <a:extLst>
              <a:ext uri="{FF2B5EF4-FFF2-40B4-BE49-F238E27FC236}">
                <a16:creationId xmlns:a16="http://schemas.microsoft.com/office/drawing/2014/main" id="{0F1CBA65-426A-4DF7-B472-AFA35AD05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91045"/>
            <a:ext cx="3877235" cy="258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089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3FFBA1-2A5E-46F6-BE83-1A9EF0749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Where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FD426F-F5C9-43B6-920B-AACC607B0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Kazakhstan</a:t>
            </a:r>
            <a:endParaRPr lang="cs-CZ" dirty="0"/>
          </a:p>
          <a:p>
            <a:r>
              <a:rPr lang="cs-CZ" dirty="0" err="1"/>
              <a:t>Kyrgyzstan</a:t>
            </a:r>
            <a:endParaRPr lang="cs-CZ" dirty="0"/>
          </a:p>
          <a:p>
            <a:r>
              <a:rPr lang="cs-CZ" dirty="0" err="1"/>
              <a:t>Türkiye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BF209C-801B-49CC-A9C4-5E35D0C2A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918" y="2474258"/>
            <a:ext cx="6485961" cy="377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52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3AE777-A247-4321-BC22-848D4AE40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1D90EB-7E3A-4E10-BF33-E16D4F761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TogyzQumalaQ</a:t>
            </a:r>
            <a:r>
              <a:rPr lang="cs-CZ" dirty="0"/>
              <a:t> / </a:t>
            </a:r>
            <a:r>
              <a:rPr lang="cs-CZ" dirty="0" err="1"/>
              <a:t>Toguz</a:t>
            </a:r>
            <a:r>
              <a:rPr lang="cs-CZ" dirty="0"/>
              <a:t> </a:t>
            </a:r>
            <a:r>
              <a:rPr lang="cs-CZ" dirty="0" err="1"/>
              <a:t>korgool</a:t>
            </a:r>
            <a:endParaRPr lang="cs-CZ" dirty="0"/>
          </a:p>
          <a:p>
            <a:r>
              <a:rPr lang="cs-CZ" dirty="0" err="1"/>
              <a:t>Bestemshe</a:t>
            </a:r>
            <a:endParaRPr lang="cs-CZ" dirty="0"/>
          </a:p>
          <a:p>
            <a:r>
              <a:rPr lang="cs-CZ" dirty="0" err="1"/>
              <a:t>Kozdatu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Mangala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0C6DF85-08D9-4236-90BE-924DF67A7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36" y="2556932"/>
            <a:ext cx="2715185" cy="362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9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3510AF-043C-49B1-ABF2-55F7721A8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Bestemshe</a:t>
            </a:r>
            <a:br>
              <a:rPr lang="cs-CZ" dirty="0"/>
            </a:b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66857B7-9EFC-498F-9EA4-08DBE0FF6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44766" y="1072748"/>
            <a:ext cx="4253237" cy="600957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F6B6C56-E7F5-4A55-B1D6-D3881FBA4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245" y="1950918"/>
            <a:ext cx="4253238" cy="425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08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0F80AB-8A0B-4356-ADA4-156BABF75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Bestemshe</a:t>
            </a:r>
            <a:r>
              <a:rPr lang="cs-CZ" dirty="0"/>
              <a:t> (</a:t>
            </a:r>
            <a:r>
              <a:rPr lang="cs-CZ" dirty="0" err="1"/>
              <a:t>explanation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rules</a:t>
            </a:r>
            <a:r>
              <a:rPr lang="cs-CZ" dirty="0"/>
              <a:t>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6DBAA78-C80F-47FE-B2F7-9B4052D64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22384" y="998608"/>
            <a:ext cx="3747232" cy="6663558"/>
          </a:xfrm>
        </p:spPr>
      </p:pic>
    </p:spTree>
    <p:extLst>
      <p:ext uri="{BB962C8B-B14F-4D97-AF65-F5344CB8AC3E}">
        <p14:creationId xmlns:p14="http://schemas.microsoft.com/office/powerpoint/2010/main" val="6896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CFC6E1-AD86-4F41-9FFB-9326CCCD4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Kozdatu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30421D-4C62-4E0E-930B-C4ADC6647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7 </a:t>
            </a:r>
            <a:r>
              <a:rPr lang="cs-CZ" dirty="0" err="1"/>
              <a:t>cups</a:t>
            </a:r>
            <a:r>
              <a:rPr lang="cs-CZ" dirty="0"/>
              <a:t>, 7 </a:t>
            </a:r>
            <a:r>
              <a:rPr lang="cs-CZ" dirty="0" err="1"/>
              <a:t>pieces</a:t>
            </a:r>
            <a:r>
              <a:rPr lang="cs-CZ" dirty="0"/>
              <a:t> in </a:t>
            </a:r>
            <a:r>
              <a:rPr lang="cs-CZ" dirty="0" err="1"/>
              <a:t>each</a:t>
            </a:r>
            <a:r>
              <a:rPr lang="cs-CZ" dirty="0"/>
              <a:t> cup</a:t>
            </a:r>
          </a:p>
          <a:p>
            <a:pPr marL="0" indent="0">
              <a:buNone/>
            </a:pP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play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rules</a:t>
            </a:r>
            <a:r>
              <a:rPr lang="cs-CZ" dirty="0"/>
              <a:t> -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Bestemshe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Toguz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388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E4E1CF-6BEE-4B9D-89E2-8C43A943B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TogyzQumalaQ</a:t>
            </a:r>
            <a:r>
              <a:rPr lang="cs-CZ" dirty="0"/>
              <a:t>, </a:t>
            </a:r>
            <a:r>
              <a:rPr lang="cs-CZ" dirty="0" err="1"/>
              <a:t>Toguz</a:t>
            </a:r>
            <a:r>
              <a:rPr lang="cs-CZ" dirty="0"/>
              <a:t> </a:t>
            </a:r>
            <a:r>
              <a:rPr lang="cs-CZ" dirty="0" err="1"/>
              <a:t>korgool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25DC953-0281-45EC-AC22-8F38824B2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Toguz</a:t>
            </a:r>
            <a:r>
              <a:rPr lang="cs-CZ" dirty="0"/>
              <a:t> = 9</a:t>
            </a:r>
          </a:p>
          <a:p>
            <a:r>
              <a:rPr lang="cs-CZ" dirty="0" err="1"/>
              <a:t>Kumalak</a:t>
            </a:r>
            <a:r>
              <a:rPr lang="cs-CZ" dirty="0"/>
              <a:t> / </a:t>
            </a:r>
            <a:r>
              <a:rPr lang="cs-CZ" dirty="0" err="1"/>
              <a:t>korgool</a:t>
            </a:r>
            <a:r>
              <a:rPr lang="cs-CZ" dirty="0"/>
              <a:t> = </a:t>
            </a:r>
            <a:r>
              <a:rPr lang="cs-CZ" dirty="0" err="1"/>
              <a:t>ball</a:t>
            </a:r>
            <a:r>
              <a:rPr lang="cs-CZ" dirty="0"/>
              <a:t>, </a:t>
            </a:r>
            <a:r>
              <a:rPr lang="cs-CZ" dirty="0" err="1"/>
              <a:t>piece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Kazakhstan</a:t>
            </a:r>
            <a:r>
              <a:rPr lang="cs-CZ" dirty="0"/>
              <a:t> – 200 000 </a:t>
            </a:r>
            <a:r>
              <a:rPr lang="cs-CZ" dirty="0" err="1"/>
              <a:t>active</a:t>
            </a:r>
            <a:r>
              <a:rPr lang="cs-CZ" dirty="0"/>
              <a:t> </a:t>
            </a:r>
            <a:r>
              <a:rPr lang="cs-CZ" dirty="0" err="1"/>
              <a:t>players</a:t>
            </a:r>
            <a:endParaRPr lang="cs-CZ" dirty="0"/>
          </a:p>
          <a:p>
            <a:r>
              <a:rPr lang="cs-CZ" dirty="0" err="1"/>
              <a:t>Kyrgyzstan</a:t>
            </a:r>
            <a:r>
              <a:rPr lang="cs-CZ" dirty="0"/>
              <a:t> – 83 000 </a:t>
            </a:r>
            <a:r>
              <a:rPr lang="cs-CZ" dirty="0" err="1"/>
              <a:t>active</a:t>
            </a:r>
            <a:r>
              <a:rPr lang="cs-CZ" dirty="0"/>
              <a:t> </a:t>
            </a:r>
            <a:r>
              <a:rPr lang="cs-CZ" dirty="0" err="1"/>
              <a:t>players</a:t>
            </a:r>
            <a:endParaRPr lang="cs-CZ" dirty="0"/>
          </a:p>
          <a:p>
            <a:r>
              <a:rPr lang="cs-CZ" dirty="0">
                <a:solidFill>
                  <a:srgbClr val="0070C0"/>
                </a:solidFill>
              </a:rPr>
              <a:t>(</a:t>
            </a:r>
            <a:r>
              <a:rPr lang="cs-CZ" dirty="0" err="1">
                <a:solidFill>
                  <a:srgbClr val="0070C0"/>
                </a:solidFill>
              </a:rPr>
              <a:t>Active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players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of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Chess</a:t>
            </a:r>
            <a:r>
              <a:rPr lang="cs-CZ" dirty="0">
                <a:solidFill>
                  <a:srgbClr val="0070C0"/>
                </a:solidFill>
              </a:rPr>
              <a:t> in Czech Republic – 13 000)</a:t>
            </a:r>
          </a:p>
        </p:txBody>
      </p:sp>
    </p:spTree>
    <p:extLst>
      <p:ext uri="{BB962C8B-B14F-4D97-AF65-F5344CB8AC3E}">
        <p14:creationId xmlns:p14="http://schemas.microsoft.com/office/powerpoint/2010/main" val="3354881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36C8D7-89E0-4F54-B496-69A8EED9F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Necessary</a:t>
            </a:r>
            <a:r>
              <a:rPr lang="cs-CZ" dirty="0"/>
              <a:t> and </a:t>
            </a:r>
            <a:r>
              <a:rPr lang="cs-CZ" dirty="0" err="1"/>
              <a:t>sufficient</a:t>
            </a:r>
            <a:r>
              <a:rPr lang="cs-CZ" dirty="0"/>
              <a:t> </a:t>
            </a:r>
            <a:r>
              <a:rPr lang="cs-CZ" dirty="0" err="1"/>
              <a:t>conditions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to </a:t>
            </a:r>
            <a:r>
              <a:rPr lang="cs-CZ" dirty="0" err="1"/>
              <a:t>discover</a:t>
            </a:r>
            <a:r>
              <a:rPr lang="cs-CZ" dirty="0"/>
              <a:t> </a:t>
            </a:r>
            <a:r>
              <a:rPr lang="cs-CZ" dirty="0" err="1"/>
              <a:t>mathematics</a:t>
            </a:r>
            <a:r>
              <a:rPr lang="cs-CZ" dirty="0"/>
              <a:t> in game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03F6D2-E9F4-4179-B0B2-4B19A6EB4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Tournament</a:t>
            </a:r>
            <a:r>
              <a:rPr lang="cs-CZ" dirty="0"/>
              <a:t> </a:t>
            </a:r>
            <a:r>
              <a:rPr lang="cs-CZ" dirty="0" err="1"/>
              <a:t>board</a:t>
            </a:r>
            <a:r>
              <a:rPr lang="cs-CZ" dirty="0"/>
              <a:t> – </a:t>
            </a:r>
            <a:r>
              <a:rPr lang="cs-CZ" dirty="0" err="1"/>
              <a:t>numbered</a:t>
            </a:r>
            <a:r>
              <a:rPr lang="cs-CZ" dirty="0"/>
              <a:t> </a:t>
            </a:r>
            <a:r>
              <a:rPr lang="cs-CZ" dirty="0" err="1"/>
              <a:t>cups</a:t>
            </a:r>
            <a:endParaRPr lang="cs-CZ" dirty="0"/>
          </a:p>
          <a:p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feel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do not </a:t>
            </a:r>
            <a:r>
              <a:rPr lang="cs-CZ" dirty="0" err="1"/>
              <a:t>want</a:t>
            </a:r>
            <a:r>
              <a:rPr lang="cs-CZ" dirty="0"/>
              <a:t> to </a:t>
            </a:r>
            <a:r>
              <a:rPr lang="cs-CZ" dirty="0" err="1"/>
              <a:t>count</a:t>
            </a:r>
            <a:r>
              <a:rPr lang="cs-CZ" dirty="0"/>
              <a:t>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finish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finger</a:t>
            </a:r>
            <a:r>
              <a:rPr lang="cs-CZ" dirty="0"/>
              <a:t> any more</a:t>
            </a:r>
          </a:p>
          <a:p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discover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strategy</a:t>
            </a:r>
            <a:r>
              <a:rPr lang="cs-CZ" dirty="0"/>
              <a:t> and </a:t>
            </a:r>
            <a:r>
              <a:rPr lang="cs-CZ" dirty="0" err="1"/>
              <a:t>you</a:t>
            </a:r>
            <a:r>
              <a:rPr lang="cs-CZ" dirty="0"/>
              <a:t> start to </a:t>
            </a:r>
            <a:r>
              <a:rPr lang="cs-CZ" dirty="0" err="1"/>
              <a:t>count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moves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to </a:t>
            </a:r>
            <a:r>
              <a:rPr lang="cs-CZ" dirty="0" err="1"/>
              <a:t>sow</a:t>
            </a:r>
            <a:r>
              <a:rPr lang="cs-CZ" dirty="0"/>
              <a:t> to </a:t>
            </a:r>
            <a:r>
              <a:rPr lang="cs-CZ" dirty="0" err="1"/>
              <a:t>opponent</a:t>
            </a:r>
            <a:r>
              <a:rPr lang="en-US" dirty="0"/>
              <a:t>’s side of board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3019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F4F83D-D1FA-487E-BCC7-2587A9325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knowledge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A99A46-861A-41D6-8AB2-50C741945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6000" dirty="0" err="1"/>
              <a:t>Toguz</a:t>
            </a:r>
            <a:r>
              <a:rPr lang="cs-CZ" sz="6000" dirty="0"/>
              <a:t>: 10 – 19 – 28 </a:t>
            </a:r>
          </a:p>
          <a:p>
            <a:pPr marL="0" indent="0" algn="ctr">
              <a:buNone/>
            </a:pPr>
            <a:r>
              <a:rPr lang="cs-CZ" sz="6000" dirty="0" err="1"/>
              <a:t>Bestemshe</a:t>
            </a:r>
            <a:r>
              <a:rPr lang="cs-CZ" sz="6000" dirty="0"/>
              <a:t>: 6 – 11 – 16</a:t>
            </a:r>
          </a:p>
          <a:p>
            <a:pPr marL="0" indent="0" algn="ctr">
              <a:buNone/>
            </a:pPr>
            <a:r>
              <a:rPr lang="cs-CZ" sz="6000" dirty="0" err="1"/>
              <a:t>Oware</a:t>
            </a:r>
            <a:r>
              <a:rPr lang="cs-CZ" sz="6000" dirty="0"/>
              <a:t>, </a:t>
            </a:r>
            <a:r>
              <a:rPr lang="cs-CZ" sz="6000" dirty="0" err="1"/>
              <a:t>Mangala</a:t>
            </a:r>
            <a:r>
              <a:rPr lang="cs-CZ" sz="6000" dirty="0"/>
              <a:t> = (</a:t>
            </a:r>
            <a:r>
              <a:rPr lang="cs-CZ" sz="6000" dirty="0" err="1"/>
              <a:t>calculate</a:t>
            </a:r>
            <a:r>
              <a:rPr lang="cs-CZ" sz="6000" dirty="0"/>
              <a:t> </a:t>
            </a:r>
            <a:r>
              <a:rPr lang="cs-CZ" sz="6000" dirty="0" err="1"/>
              <a:t>it</a:t>
            </a:r>
            <a:r>
              <a:rPr lang="cs-CZ" sz="6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71961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304</TotalTime>
  <Words>466</Words>
  <Application>Microsoft Office PowerPoint</Application>
  <PresentationFormat>Širokoúhlá obrazovka</PresentationFormat>
  <Paragraphs>77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Organika</vt:lpstr>
      <vt:lpstr>Mathematics in traditional games of nomadic cultures</vt:lpstr>
      <vt:lpstr>Where</vt:lpstr>
      <vt:lpstr>What</vt:lpstr>
      <vt:lpstr>Bestemshe </vt:lpstr>
      <vt:lpstr>Bestemshe (explanation of rules)</vt:lpstr>
      <vt:lpstr>Kozdatu</vt:lpstr>
      <vt:lpstr>TogyzQumalaQ, Toguz korgool</vt:lpstr>
      <vt:lpstr>Necessary and sufficient conditions  to discover mathematics in game</vt:lpstr>
      <vt:lpstr>First knowledge</vt:lpstr>
      <vt:lpstr>Where you finish sowing</vt:lpstr>
      <vt:lpstr>How many moves - basics</vt:lpstr>
      <vt:lpstr>How many moves – basics (2)</vt:lpstr>
      <vt:lpstr>How many moves – advanced</vt:lpstr>
      <vt:lpstr>Didactics (plan for Czech Republic)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v tradičních hrách nomádských kultur</dc:title>
  <dc:creator>Hana Kotinová</dc:creator>
  <cp:lastModifiedBy>Hana Kotinová</cp:lastModifiedBy>
  <cp:revision>38</cp:revision>
  <dcterms:created xsi:type="dcterms:W3CDTF">2025-01-01T15:46:07Z</dcterms:created>
  <dcterms:modified xsi:type="dcterms:W3CDTF">2025-01-25T09:17:53Z</dcterms:modified>
</cp:coreProperties>
</file>