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85" r:id="rId5"/>
    <p:sldId id="286" r:id="rId6"/>
    <p:sldId id="258" r:id="rId7"/>
    <p:sldId id="259" r:id="rId8"/>
    <p:sldId id="270" r:id="rId9"/>
    <p:sldId id="289" r:id="rId10"/>
    <p:sldId id="28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83" r:id="rId19"/>
    <p:sldId id="267" r:id="rId20"/>
    <p:sldId id="284" r:id="rId21"/>
    <p:sldId id="268" r:id="rId22"/>
    <p:sldId id="281" r:id="rId23"/>
    <p:sldId id="271" r:id="rId24"/>
    <p:sldId id="272" r:id="rId25"/>
    <p:sldId id="273" r:id="rId26"/>
    <p:sldId id="290" r:id="rId27"/>
    <p:sldId id="292" r:id="rId28"/>
    <p:sldId id="293" r:id="rId29"/>
    <p:sldId id="274" r:id="rId30"/>
    <p:sldId id="275" r:id="rId31"/>
    <p:sldId id="294" r:id="rId32"/>
    <p:sldId id="295" r:id="rId33"/>
    <p:sldId id="291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0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2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9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7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58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0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9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6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79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8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7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2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99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12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7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A598B0-D564-4829-B95F-8CDF85E732B7}" type="datetimeFigureOut">
              <a:rPr lang="cs-CZ" smtClean="0"/>
              <a:t>16.02.2025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AF61E5-9145-4B65-99BE-E2CE690F6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1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as.cz/" TargetMode="External"/><Relationship Id="rId2" Type="http://schemas.openxmlformats.org/officeDocument/2006/relationships/hyperlink" Target="https://www.svet-deskovych-he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EAA34-041C-48A5-AD35-3461AD3AF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Hry a hlavolamy s kapkou matematiky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9FEA77-4132-49FE-9ED4-09508BFCA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Kotinová</a:t>
            </a:r>
          </a:p>
          <a:p>
            <a:r>
              <a:rPr lang="cs-CZ" dirty="0"/>
              <a:t>Dva dny s didaktikou matematiky 2025</a:t>
            </a:r>
          </a:p>
        </p:txBody>
      </p:sp>
    </p:spTree>
    <p:extLst>
      <p:ext uri="{BB962C8B-B14F-4D97-AF65-F5344CB8AC3E}">
        <p14:creationId xmlns:p14="http://schemas.microsoft.com/office/powerpoint/2010/main" val="377181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451D9-7569-4237-A341-3A489957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Mankala</a:t>
            </a:r>
            <a:r>
              <a:rPr lang="cs-CZ" dirty="0"/>
              <a:t> - výroba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CEF9E9-6C13-4D1C-9D49-7DF7F99988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Důlky:</a:t>
            </a:r>
          </a:p>
          <a:p>
            <a:r>
              <a:rPr lang="cs-CZ" dirty="0"/>
              <a:t>Krabičky IKEA, </a:t>
            </a:r>
          </a:p>
          <a:p>
            <a:r>
              <a:rPr lang="cs-CZ" dirty="0"/>
              <a:t>krabičky od ovoce, sýrů,…</a:t>
            </a:r>
          </a:p>
          <a:p>
            <a:r>
              <a:rPr lang="cs-CZ" dirty="0"/>
              <a:t>Papírové tácky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5B259A-AB2C-4A12-80CD-093D676B6C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Kuličky:</a:t>
            </a:r>
          </a:p>
          <a:p>
            <a:r>
              <a:rPr lang="cs-CZ" dirty="0"/>
              <a:t>balonky do bazénu, tenisové míčky</a:t>
            </a:r>
          </a:p>
          <a:p>
            <a:r>
              <a:rPr lang="cs-CZ" dirty="0"/>
              <a:t>ping-</a:t>
            </a:r>
            <a:r>
              <a:rPr lang="cs-CZ" dirty="0" err="1"/>
              <a:t>pongové</a:t>
            </a:r>
            <a:r>
              <a:rPr lang="cs-CZ" dirty="0"/>
              <a:t> míčky</a:t>
            </a:r>
          </a:p>
          <a:p>
            <a:r>
              <a:rPr lang="cs-CZ" dirty="0"/>
              <a:t>LEGO </a:t>
            </a:r>
          </a:p>
          <a:p>
            <a:r>
              <a:rPr lang="cs-CZ" dirty="0"/>
              <a:t>Fazole</a:t>
            </a:r>
          </a:p>
          <a:p>
            <a:r>
              <a:rPr lang="cs-CZ" dirty="0"/>
              <a:t>Školní kostky, různé stavebnice</a:t>
            </a:r>
          </a:p>
        </p:txBody>
      </p:sp>
    </p:spTree>
    <p:extLst>
      <p:ext uri="{BB962C8B-B14F-4D97-AF65-F5344CB8AC3E}">
        <p14:creationId xmlns:p14="http://schemas.microsoft.com/office/powerpoint/2010/main" val="310334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A45BE-F6B0-4BCC-AE09-CAA25E33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Zatre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74EC8E-A71F-4A09-BDBD-0969312406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Omezení – počítáme jen do 12, používá se jen sčítání</a:t>
            </a:r>
          </a:p>
          <a:p>
            <a:r>
              <a:rPr lang="cs-CZ" dirty="0"/>
              <a:t>Desková i karetní verze</a:t>
            </a:r>
          </a:p>
          <a:p>
            <a:r>
              <a:rPr lang="cs-CZ" dirty="0" err="1"/>
              <a:t>Zatre</a:t>
            </a:r>
            <a:r>
              <a:rPr lang="cs-CZ" dirty="0"/>
              <a:t> má federaci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CD5C4DB-7117-4DFB-83A5-AA745FD79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32" y="2560638"/>
            <a:ext cx="4560936" cy="3309937"/>
          </a:xfrm>
        </p:spPr>
      </p:pic>
    </p:spTree>
    <p:extLst>
      <p:ext uri="{BB962C8B-B14F-4D97-AF65-F5344CB8AC3E}">
        <p14:creationId xmlns:p14="http://schemas.microsoft.com/office/powerpoint/2010/main" val="87361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D5004-CC42-4492-AD30-A5A04450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Triolet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1190D1-30FD-403C-AD37-7041AF2EDF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590091"/>
            <a:ext cx="4718050" cy="3251031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1B5FB2-4282-44FE-A49D-D3E84A814D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Omezení – počítáme jen do 15, používá se jen sčítání.</a:t>
            </a:r>
          </a:p>
          <a:p>
            <a:r>
              <a:rPr lang="cs-CZ" dirty="0"/>
              <a:t>Název je podle toho, že můžeme položit vedle sebe maximální tři kameny</a:t>
            </a:r>
          </a:p>
        </p:txBody>
      </p:sp>
    </p:spTree>
    <p:extLst>
      <p:ext uri="{BB962C8B-B14F-4D97-AF65-F5344CB8AC3E}">
        <p14:creationId xmlns:p14="http://schemas.microsoft.com/office/powerpoint/2010/main" val="140051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7B1AE-0A8E-45A8-A724-CCBC00F3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Mathable</a:t>
            </a:r>
            <a:r>
              <a:rPr lang="cs-CZ" dirty="0"/>
              <a:t> (</a:t>
            </a:r>
            <a:r>
              <a:rPr lang="cs-CZ" dirty="0" err="1"/>
              <a:t>MixMath</a:t>
            </a:r>
            <a:r>
              <a:rPr lang="cs-CZ" dirty="0"/>
              <a:t>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292C040-98B6-4F33-A163-2308CB17C8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3" y="2465294"/>
            <a:ext cx="5432851" cy="3505200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AD35F6-FA56-48D3-9212-546D254777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Omezení – počítání cca do 100</a:t>
            </a:r>
          </a:p>
          <a:p>
            <a:r>
              <a:rPr lang="cs-CZ" dirty="0"/>
              <a:t>(a ne všechny výsledky lze vytvořit)</a:t>
            </a:r>
          </a:p>
        </p:txBody>
      </p:sp>
    </p:spTree>
    <p:extLst>
      <p:ext uri="{BB962C8B-B14F-4D97-AF65-F5344CB8AC3E}">
        <p14:creationId xmlns:p14="http://schemas.microsoft.com/office/powerpoint/2010/main" val="125605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127EE-9A69-4018-A5A0-34A68925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Nubble</a:t>
            </a:r>
            <a:r>
              <a:rPr lang="cs-CZ" dirty="0"/>
              <a:t> (</a:t>
            </a:r>
            <a:r>
              <a:rPr lang="cs-CZ" dirty="0" err="1"/>
              <a:t>NumberQuest</a:t>
            </a:r>
            <a:r>
              <a:rPr lang="cs-CZ" dirty="0"/>
              <a:t>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513C42B-19B4-4B3A-8B1A-DC0219E893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63" y="2560638"/>
            <a:ext cx="3302074" cy="330993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10D8BA-CD73-4223-A593-439EC0E2D0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Omezení – počítání do 100</a:t>
            </a:r>
          </a:p>
          <a:p>
            <a:r>
              <a:rPr lang="cs-CZ" dirty="0"/>
              <a:t>Hází se 4 kostkami, z nich tvoříme výsledky a zabíráme si je na desce položením </a:t>
            </a:r>
            <a:r>
              <a:rPr lang="cs-CZ" dirty="0" err="1"/>
              <a:t>žetonku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Tip na výrobu: </a:t>
            </a:r>
          </a:p>
          <a:p>
            <a:r>
              <a:rPr lang="cs-CZ" dirty="0"/>
              <a:t>jen tabulka 10x10 polí</a:t>
            </a:r>
          </a:p>
        </p:txBody>
      </p:sp>
    </p:spTree>
    <p:extLst>
      <p:ext uri="{BB962C8B-B14F-4D97-AF65-F5344CB8AC3E}">
        <p14:creationId xmlns:p14="http://schemas.microsoft.com/office/powerpoint/2010/main" val="216246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8FE6B9-42DB-40BF-8A03-76173D88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Can</a:t>
            </a:r>
            <a:r>
              <a:rPr lang="en-US" dirty="0"/>
              <a:t>’t stop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9DA580E-3D26-4620-BFEC-F09180066D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56943"/>
            <a:ext cx="4718050" cy="291732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CE598A-0891-46FD-9023-8E1813D602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Omezen</a:t>
            </a:r>
            <a:r>
              <a:rPr lang="cs-CZ" dirty="0"/>
              <a:t>í – počítání do 12</a:t>
            </a:r>
          </a:p>
          <a:p>
            <a:r>
              <a:rPr lang="cs-CZ" dirty="0"/>
              <a:t>Pravděpodobnost</a:t>
            </a:r>
          </a:p>
        </p:txBody>
      </p:sp>
    </p:spTree>
    <p:extLst>
      <p:ext uri="{BB962C8B-B14F-4D97-AF65-F5344CB8AC3E}">
        <p14:creationId xmlns:p14="http://schemas.microsoft.com/office/powerpoint/2010/main" val="92126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61384-26B3-4639-BA99-A05F6FFB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Numerix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4E1E588-4339-45F1-A51C-894841106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1" y="1972391"/>
            <a:ext cx="4303058" cy="4120178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4B3FAD-01BD-4590-96BE-8AF650F651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Omezení – počítání do 100</a:t>
            </a:r>
          </a:p>
        </p:txBody>
      </p:sp>
    </p:spTree>
    <p:extLst>
      <p:ext uri="{BB962C8B-B14F-4D97-AF65-F5344CB8AC3E}">
        <p14:creationId xmlns:p14="http://schemas.microsoft.com/office/powerpoint/2010/main" val="319299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6CE58-A363-4ACF-B0E2-C05848D4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Bubbles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FA0B7CC-8C24-4C08-9D5A-6C67008922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2896394"/>
            <a:ext cx="3771900" cy="2638425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8F82DE-FA70-43BF-A174-DCDC5C2407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Omezení do 24</a:t>
            </a:r>
          </a:p>
          <a:p>
            <a:r>
              <a:rPr lang="cs-CZ" dirty="0" err="1"/>
              <a:t>Postřehovka</a:t>
            </a:r>
            <a:r>
              <a:rPr lang="cs-CZ" dirty="0"/>
              <a:t> – cíl není něco spočítat, ale porovnávat co je větší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98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2E49A-60F3-4B15-B8BC-D4A5EBD1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bere (krávy)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8CFD90C-0306-4333-A1BD-4E9D64FE01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44" y="2483224"/>
            <a:ext cx="4691699" cy="3469341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AE24CF-FE09-4465-8D7F-BC58D94E46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Karetní, později i desková verze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13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910A0-7853-4AFB-9F2E-5FCD62C2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DaVinci</a:t>
            </a:r>
            <a:r>
              <a:rPr lang="cs-CZ" dirty="0"/>
              <a:t> </a:t>
            </a:r>
            <a:r>
              <a:rPr lang="cs-CZ" dirty="0" err="1"/>
              <a:t>kod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C978BB-0AAE-4558-8477-A01939F1FE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24BD64-C3AC-4E43-A071-A780CC2BF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Obsahuje čísla 0-11</a:t>
            </a:r>
          </a:p>
          <a:p>
            <a:r>
              <a:rPr lang="cs-CZ" dirty="0"/>
              <a:t>Úkolem není něco spočítat, ale pomocí povinných nápověd logicky odvodit postavení kamenů soupeře</a:t>
            </a:r>
          </a:p>
        </p:txBody>
      </p:sp>
    </p:spTree>
    <p:extLst>
      <p:ext uri="{BB962C8B-B14F-4D97-AF65-F5344CB8AC3E}">
        <p14:creationId xmlns:p14="http://schemas.microsoft.com/office/powerpoint/2010/main" val="368784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37E93-7693-4274-BCFA-F82F5520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04FB6-FD43-45DC-98E1-47A533F9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Hračkářské obchody jsou plné her a hlavolamů, které by mohly najít využití ve výuce (nejen) matematiky. Jen je tam objevit. Zároveň se ale spousta věcí doprodala a objeví se znovu třeba zase až za 10 let pro novou generaci hráčů, nebo se prodávají jen v rámci nějaké herní komunity. Hlavolamy z kategorie Smart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omezují na úlohy s jedním řešením a samozřejmě všechno to něco stojí. V rámci dílny budou jednak ukázány vybrané hry a hlavolamy, jednak si ukážeme, jak se u Smart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hlavolamů neomezovat připravenými úlohami a společně tedy budeme tvořit úlohy nové a v neposlední řadě si ukážeme, které hry nepotřebují originální pomůcky a snadno je vytvoříte (nebo si je vytvoří děti v rámci projektové výuky) a to v množství pro celou třídu.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361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94824-3855-4E2B-862E-68C7D9AF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Rithmomachia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1C62954-7987-4FD1-BBD8-C58C2A348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29" y="680187"/>
            <a:ext cx="2684912" cy="5190261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6CA618-24E6-4A0D-9A94-CA12974EC3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Vznik ve středověku (1030)</a:t>
            </a:r>
          </a:p>
          <a:p>
            <a:r>
              <a:rPr lang="cs-CZ" dirty="0"/>
              <a:t>Pohyb o 1-3 pole dle tvaru</a:t>
            </a:r>
          </a:p>
          <a:p>
            <a:r>
              <a:rPr lang="cs-CZ" dirty="0"/>
              <a:t>Zajímání stejné hodnoty, násobek číslo a prázdná pole nebo součet v sendviči</a:t>
            </a:r>
          </a:p>
          <a:p>
            <a:r>
              <a:rPr lang="cs-CZ" dirty="0"/>
              <a:t>Výhra – počet zajatých kamenů, jejich součet, nebo posloupnost na desce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49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36CCD-B652-4375-8EA3-041EEF2A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Turing</a:t>
            </a:r>
            <a:r>
              <a:rPr lang="cs-CZ" dirty="0"/>
              <a:t> </a:t>
            </a:r>
            <a:r>
              <a:rPr lang="cs-CZ" dirty="0" err="1"/>
              <a:t>machine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1B0EB34-1CD3-4A3D-AFA2-93A0B8C002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036094"/>
            <a:ext cx="4718050" cy="2359025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A9541D-940E-4AEF-A2FD-0A181F76D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Hádáme tajný číselný kód</a:t>
            </a:r>
          </a:p>
        </p:txBody>
      </p:sp>
    </p:spTree>
    <p:extLst>
      <p:ext uri="{BB962C8B-B14F-4D97-AF65-F5344CB8AC3E}">
        <p14:creationId xmlns:p14="http://schemas.microsoft.com/office/powerpoint/2010/main" val="221931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7D619-881D-4FC3-B447-C850A080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Ubongo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D8F6943-7843-4A9A-B37A-5317F55F86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31" y="2560638"/>
            <a:ext cx="3309937" cy="330993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3BB125-14A8-461A-97B3-94F6A35B7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2D i 3D verze</a:t>
            </a:r>
          </a:p>
          <a:p>
            <a:r>
              <a:rPr lang="cs-CZ" dirty="0"/>
              <a:t>Čtvercové, trojúhelníkové i </a:t>
            </a:r>
            <a:r>
              <a:rPr lang="cs-CZ" dirty="0" err="1"/>
              <a:t>hex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41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8667856-E4BD-44D5-A0C4-4D46B2C7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Hlavolamy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F10AAF7-BEF2-4910-8D3B-4EAA31AAA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20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2939F7-1DA9-42D8-A519-FA629BF3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Piráti (</a:t>
            </a:r>
            <a:r>
              <a:rPr lang="cs-CZ" dirty="0" err="1"/>
              <a:t>Hide</a:t>
            </a:r>
            <a:r>
              <a:rPr lang="cs-CZ" dirty="0"/>
              <a:t> and </a:t>
            </a:r>
            <a:r>
              <a:rPr lang="cs-CZ" dirty="0" err="1"/>
              <a:t>Seek</a:t>
            </a:r>
            <a:r>
              <a:rPr lang="cs-CZ" dirty="0"/>
              <a:t>) a Safari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F1610EC6-6EAC-493D-A61D-D2FD55BFB6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94035"/>
            <a:ext cx="4718050" cy="3043142"/>
          </a:xfrm>
        </p:spPr>
      </p:pic>
      <p:pic>
        <p:nvPicPr>
          <p:cNvPr id="5" name="Zástupný obsah 5">
            <a:extLst>
              <a:ext uri="{FF2B5EF4-FFF2-40B4-BE49-F238E27FC236}">
                <a16:creationId xmlns:a16="http://schemas.microsoft.com/office/drawing/2014/main" id="{6D460274-5960-453E-ACF5-5440FB169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750062"/>
            <a:ext cx="4718050" cy="2931088"/>
          </a:xfrm>
        </p:spPr>
      </p:pic>
    </p:spTree>
    <p:extLst>
      <p:ext uri="{BB962C8B-B14F-4D97-AF65-F5344CB8AC3E}">
        <p14:creationId xmlns:p14="http://schemas.microsoft.com/office/powerpoint/2010/main" val="4286930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B59A3-61E3-471C-95C9-83A5AF16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Piráti (</a:t>
            </a:r>
            <a:r>
              <a:rPr lang="cs-CZ" dirty="0" err="1"/>
              <a:t>Hide</a:t>
            </a:r>
            <a:r>
              <a:rPr lang="cs-CZ" dirty="0"/>
              <a:t> and </a:t>
            </a:r>
            <a:r>
              <a:rPr lang="cs-CZ" dirty="0" err="1"/>
              <a:t>Seek</a:t>
            </a:r>
            <a:r>
              <a:rPr lang="cs-CZ" dirty="0"/>
              <a:t>) a Safari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3F13F2-891D-4051-B7DA-C52BF082C6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Umí se řešitel zamyslet? Uvědomit si, kolik děr, přes které je vidět obrázky, je celkem k dispozici, že třeba v kombinaci se zadáním na plný počet (7) + všechny červené lodě / ostrovy / bíle lodě má jednoznačně dané, do kterého políčka položit dílek ve tvaru C? </a:t>
            </a:r>
          </a:p>
          <a:p>
            <a:endParaRPr lang="cs-CZ" dirty="0"/>
          </a:p>
        </p:txBody>
      </p:sp>
      <p:pic>
        <p:nvPicPr>
          <p:cNvPr id="28" name="Zástupný obsah 27">
            <a:extLst>
              <a:ext uri="{FF2B5EF4-FFF2-40B4-BE49-F238E27FC236}">
                <a16:creationId xmlns:a16="http://schemas.microsoft.com/office/drawing/2014/main" id="{9149FD9A-B473-47C7-BA09-C358E4F998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8894" y="1903032"/>
            <a:ext cx="2354113" cy="4185091"/>
          </a:xfrm>
        </p:spPr>
      </p:pic>
    </p:spTree>
    <p:extLst>
      <p:ext uri="{BB962C8B-B14F-4D97-AF65-F5344CB8AC3E}">
        <p14:creationId xmlns:p14="http://schemas.microsoft.com/office/powerpoint/2010/main" val="315974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20D96-E3BE-4522-9256-EB5FF84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Piráti (</a:t>
            </a:r>
            <a:r>
              <a:rPr lang="cs-CZ" dirty="0" err="1"/>
              <a:t>Hide</a:t>
            </a:r>
            <a:r>
              <a:rPr lang="cs-CZ" dirty="0"/>
              <a:t> and </a:t>
            </a:r>
            <a:r>
              <a:rPr lang="cs-CZ" dirty="0" err="1"/>
              <a:t>Seek</a:t>
            </a:r>
            <a:r>
              <a:rPr lang="cs-CZ" dirty="0"/>
              <a:t>) a Safari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44BBED-25B6-4CB1-9D63-67AC847AC6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Nové úlohy – použijte dvě stejné hry - kolik řešení najdete, pokud si můžete vybrat ze dvou sad, tj. některé ze 4 dílků hry použijete dvakrát? </a:t>
            </a:r>
          </a:p>
          <a:p>
            <a:pPr marL="0" indent="0">
              <a:buNone/>
            </a:pPr>
            <a:r>
              <a:rPr lang="cs-CZ" dirty="0"/>
              <a:t>Co když použijte na Piráty i některé dílky ze Safari a naopak. </a:t>
            </a:r>
          </a:p>
          <a:p>
            <a:pPr marL="0" indent="0">
              <a:buNone/>
            </a:pPr>
            <a:r>
              <a:rPr lang="cs-CZ" dirty="0"/>
              <a:t>A nebo co když si vytvoříte vlastní dílky?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DD74228-B8E3-441C-AAC8-35130CF963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19" y="2682466"/>
            <a:ext cx="4405592" cy="2653903"/>
          </a:xfrm>
        </p:spPr>
      </p:pic>
    </p:spTree>
    <p:extLst>
      <p:ext uri="{BB962C8B-B14F-4D97-AF65-F5344CB8AC3E}">
        <p14:creationId xmlns:p14="http://schemas.microsoft.com/office/powerpoint/2010/main" val="323699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995D3-CABB-4209-A8F7-308A0E0D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Piráti (</a:t>
            </a:r>
            <a:r>
              <a:rPr lang="cs-CZ" dirty="0" err="1"/>
              <a:t>Hide</a:t>
            </a:r>
            <a:r>
              <a:rPr lang="cs-CZ" dirty="0"/>
              <a:t> and </a:t>
            </a:r>
            <a:r>
              <a:rPr lang="cs-CZ" dirty="0" err="1"/>
              <a:t>Seek</a:t>
            </a:r>
            <a:r>
              <a:rPr lang="cs-CZ" dirty="0"/>
              <a:t>) a Safari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4D1C657-C53F-4009-ADD6-A900897B45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88655"/>
            <a:ext cx="4718050" cy="2653903"/>
          </a:xfr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DB1C85BC-26A0-4A2C-B6D9-D2DE491F79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7451" y="1856581"/>
            <a:ext cx="2653901" cy="4718047"/>
          </a:xfrm>
        </p:spPr>
      </p:pic>
    </p:spTree>
    <p:extLst>
      <p:ext uri="{BB962C8B-B14F-4D97-AF65-F5344CB8AC3E}">
        <p14:creationId xmlns:p14="http://schemas.microsoft.com/office/powerpoint/2010/main" val="821641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72F0A-F394-4D13-ACBC-303BF188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Piráti (</a:t>
            </a:r>
            <a:r>
              <a:rPr lang="cs-CZ" dirty="0" err="1"/>
              <a:t>Hide</a:t>
            </a:r>
            <a:r>
              <a:rPr lang="cs-CZ" dirty="0"/>
              <a:t> and </a:t>
            </a:r>
            <a:r>
              <a:rPr lang="cs-CZ" dirty="0" err="1"/>
              <a:t>Seek</a:t>
            </a:r>
            <a:r>
              <a:rPr lang="cs-CZ" dirty="0"/>
              <a:t>) a Safari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25FCC4-555C-4459-AB4A-7F7CE48374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Některé úlohy s jedním řešením se do zadání nevešly, někdy má úloha více řešení a někdy žádné. Ale to je přeci taky zajímavá otázka, dokázat vysvětlit, proč nemá úloha řešení, nebo naopak najít všechna řešení.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83E2BE-CD32-4CED-B9CC-4F178A3A28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429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4F07D-68AE-42B2-98FD-687FCE15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ledové kře, </a:t>
            </a:r>
            <a:r>
              <a:rPr lang="cs-CZ" dirty="0" err="1"/>
              <a:t>Aquabella</a:t>
            </a:r>
            <a:r>
              <a:rPr lang="cs-CZ" dirty="0"/>
              <a:t>, Letiště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25E04BF-32E0-4E8E-BBD0-098AC431D8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587879"/>
            <a:ext cx="3569260" cy="3255454"/>
          </a:xfrm>
        </p:spPr>
      </p:pic>
      <p:pic>
        <p:nvPicPr>
          <p:cNvPr id="5" name="Zástupný obsah 5">
            <a:extLst>
              <a:ext uri="{FF2B5EF4-FFF2-40B4-BE49-F238E27FC236}">
                <a16:creationId xmlns:a16="http://schemas.microsoft.com/office/drawing/2014/main" id="{25D6E4AD-4584-400C-B599-876052766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7" y="2587879"/>
            <a:ext cx="2493485" cy="3309937"/>
          </a:xfrm>
        </p:spPr>
      </p:pic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1A4C8407-F726-445F-B185-7854CC3D6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6" y="2587879"/>
            <a:ext cx="342451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1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3798F-4CB0-4D55-AC5B-57F30997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Abaku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03EC0BD-A650-45A2-B62F-8ECD140E73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63" y="2560638"/>
            <a:ext cx="3265673" cy="3309937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CBFFA9-0726-4CE9-9154-C785B28F12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AbakuLab.com</a:t>
            </a:r>
          </a:p>
          <a:p>
            <a:r>
              <a:rPr lang="cs-CZ" dirty="0"/>
              <a:t>AbakuPlay.com</a:t>
            </a:r>
          </a:p>
          <a:p>
            <a:r>
              <a:rPr lang="cs-CZ" dirty="0"/>
              <a:t>Abaku Liga (a z ní možný postup na MS v počítání zpaměti - přihlášky na MS do 30.4.)</a:t>
            </a:r>
          </a:p>
          <a:p>
            <a:endParaRPr lang="cs-CZ" dirty="0"/>
          </a:p>
          <a:p>
            <a:r>
              <a:rPr lang="cs-CZ" dirty="0"/>
              <a:t>ABAKU.CZ</a:t>
            </a:r>
          </a:p>
        </p:txBody>
      </p:sp>
    </p:spTree>
    <p:extLst>
      <p:ext uri="{BB962C8B-B14F-4D97-AF65-F5344CB8AC3E}">
        <p14:creationId xmlns:p14="http://schemas.microsoft.com/office/powerpoint/2010/main" val="1290088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D1DB1-7857-44CC-A9E7-DF9147B2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ledové kře, </a:t>
            </a:r>
            <a:r>
              <a:rPr lang="cs-CZ" dirty="0" err="1"/>
              <a:t>Aquabella</a:t>
            </a:r>
            <a:r>
              <a:rPr lang="cs-CZ" dirty="0"/>
              <a:t>, Letiště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166B5D-FBC0-47A9-842E-F330808C50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 hrací plány lze vymyslet nové, minimálně u té první – na ledové kře je v podstatě mřížka 4x4 pole vyplněná buď 1 (voda) nebo 0 (led). Takových je teoreticky hodně, ale i jen všechny možnosti kde je stejný počet 1 a 0 dává víc možností, než je karet zadání.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509522-DF79-46F5-9AE5-28A143BA1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Všechny tři obsahují stejný typ dílků, jsou jen jinak potištěné. </a:t>
            </a:r>
          </a:p>
          <a:p>
            <a:r>
              <a:rPr lang="cs-CZ" dirty="0"/>
              <a:t>Lze tedy vzájemně kombinovat hrací plány a dílky a hledat úlohy typu</a:t>
            </a:r>
          </a:p>
          <a:p>
            <a:r>
              <a:rPr lang="cs-CZ" dirty="0"/>
              <a:t>Můžeme položit letadla na ledové kry? Lze posadit do letadel medvědy? Lze položit bubliny na vodu nebo na radar?</a:t>
            </a:r>
          </a:p>
        </p:txBody>
      </p:sp>
    </p:spTree>
    <p:extLst>
      <p:ext uri="{BB962C8B-B14F-4D97-AF65-F5344CB8AC3E}">
        <p14:creationId xmlns:p14="http://schemas.microsoft.com/office/powerpoint/2010/main" val="2122071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5342-4770-4CD6-920F-849E6865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ledové kře, </a:t>
            </a:r>
            <a:r>
              <a:rPr lang="cs-CZ" dirty="0" err="1"/>
              <a:t>Aquabella</a:t>
            </a:r>
            <a:r>
              <a:rPr lang="cs-CZ" dirty="0"/>
              <a:t>, Letiště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8754CA-4BB1-4DFC-9285-87062423B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Na desce je 6 letadel, na kamenech 5 medvědů. Všichni medvědi nyní „sedí v letadle“ – jen poslední letadlo obsadí ryba. 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F1C33116-201F-4E5B-BD4D-302018CC7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val="1416425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5342-4770-4CD6-920F-849E6865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ledové kře, </a:t>
            </a:r>
            <a:r>
              <a:rPr lang="cs-CZ" dirty="0" err="1"/>
              <a:t>Aquabella</a:t>
            </a:r>
            <a:r>
              <a:rPr lang="cs-CZ" dirty="0"/>
              <a:t>, Letiště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8754CA-4BB1-4DFC-9285-87062423B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Na desce je 6 letadel, na kamenech 5 medvědů. Všichni medvědi nyní „sedí v letadle“. Obsadili jsme přitom jen bílá letadla. 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F0B0333-3CF4-4D43-B4EA-A8B49D17BE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val="347144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59C9B-2AA4-42BD-BA1B-6F39F1F6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Vkládačky</a:t>
            </a:r>
            <a:r>
              <a:rPr lang="cs-CZ" dirty="0"/>
              <a:t> a 3D tisk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8AF7F-5281-4EBC-BC1F-11B9DEAE12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Jak najít – </a:t>
            </a:r>
          </a:p>
          <a:p>
            <a:r>
              <a:rPr lang="cs-CZ" dirty="0" err="1"/>
              <a:t>packing</a:t>
            </a:r>
            <a:r>
              <a:rPr lang="cs-CZ" dirty="0"/>
              <a:t> puzzle 3d </a:t>
            </a:r>
            <a:r>
              <a:rPr lang="cs-CZ" dirty="0" err="1"/>
              <a:t>print</a:t>
            </a:r>
            <a:r>
              <a:rPr lang="cs-CZ" dirty="0"/>
              <a:t> model</a:t>
            </a:r>
          </a:p>
          <a:p>
            <a:r>
              <a:rPr lang="cs-CZ" dirty="0"/>
              <a:t>Na obrázku konkrétně</a:t>
            </a:r>
          </a:p>
          <a:p>
            <a:r>
              <a:rPr lang="cs-CZ" dirty="0"/>
              <a:t>https://www.yeggi.com/q/packing+puzzle+coffin/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B2F0BA9-E00B-4C70-931B-608EE98DA4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val="3901354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5012F-DD59-4428-B7B9-082F5CEE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oblíbené eshopy a prodejny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3E36C-328B-4CAD-87C8-6138489E5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>
                <a:hlinkClick r:id="rId2"/>
              </a:rPr>
              <a:t>https://www.svet-deskovych-her.cz/</a:t>
            </a:r>
            <a:endParaRPr lang="cs-CZ" sz="4800" dirty="0"/>
          </a:p>
          <a:p>
            <a:pPr marL="0" indent="0">
              <a:buNone/>
            </a:pPr>
            <a:r>
              <a:rPr lang="cs-CZ" sz="4800" dirty="0">
                <a:hlinkClick r:id="rId3"/>
              </a:rPr>
              <a:t>https://www.hras.cz/</a:t>
            </a: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14829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739D0-259B-4137-B1C3-7BF90CD9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tu příkladů?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5D134-CA62-4EE7-920E-62AF053F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7200" dirty="0"/>
          </a:p>
          <a:p>
            <a:pPr marL="0" indent="0" algn="ctr">
              <a:buNone/>
            </a:pPr>
            <a:r>
              <a:rPr lang="cs-CZ" sz="7200" dirty="0"/>
              <a:t>4 3 7 2 9 8 1 9 9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04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C3CAF9F-B2E7-4009-944B-7207952B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tu příkladů? (řešení)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9BF709-7E2C-4DD8-9EEB-6560983BC8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dirty="0"/>
              <a:t>4+3=7</a:t>
            </a:r>
          </a:p>
          <a:p>
            <a:pPr marL="0" indent="0">
              <a:buNone/>
            </a:pPr>
            <a:r>
              <a:rPr lang="cs-CZ" sz="2400" dirty="0"/>
              <a:t>37-29=8</a:t>
            </a:r>
          </a:p>
          <a:p>
            <a:pPr marL="0" indent="0">
              <a:buNone/>
            </a:pPr>
            <a:r>
              <a:rPr lang="cs-CZ" sz="2400" dirty="0"/>
              <a:t>7+2=9</a:t>
            </a:r>
          </a:p>
          <a:p>
            <a:pPr marL="0" indent="0">
              <a:buNone/>
            </a:pPr>
            <a:r>
              <a:rPr lang="cs-CZ" sz="2400" dirty="0"/>
              <a:t>72:9=8</a:t>
            </a:r>
          </a:p>
          <a:p>
            <a:pPr marL="0" indent="0">
              <a:buNone/>
            </a:pPr>
            <a:r>
              <a:rPr lang="en-US" sz="2400" dirty="0"/>
              <a:t>72+9=81</a:t>
            </a:r>
          </a:p>
          <a:p>
            <a:pPr marL="0" indent="0">
              <a:buNone/>
            </a:pPr>
            <a:r>
              <a:rPr lang="cs-CZ" sz="2400" dirty="0"/>
              <a:t>729:81=9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9-8=1</a:t>
            </a:r>
          </a:p>
          <a:p>
            <a:pPr marL="0" indent="0">
              <a:buNone/>
            </a:pPr>
            <a:r>
              <a:rPr lang="en-US" sz="2400" dirty="0"/>
              <a:t>98+1=99</a:t>
            </a:r>
          </a:p>
          <a:p>
            <a:pPr marL="0" indent="0">
              <a:buNone/>
            </a:pPr>
            <a:r>
              <a:rPr lang="en-US" sz="2400" dirty="0"/>
              <a:t>81/9=9</a:t>
            </a:r>
            <a:endParaRPr lang="cs-CZ" sz="24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AE7993-1592-48BB-A124-C29C2455C4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7000" dirty="0"/>
              <a:t>4 3 7 2 9 8 1 9 9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46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A8CB9-9E63-42D6-9642-54243C86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Mankala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AF4525E-A98E-4456-91CE-FFC949AC08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9" y="2793721"/>
            <a:ext cx="3349298" cy="3349298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CEF419B-ED2A-4E94-B0A8-F7C7B9A277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833082"/>
            <a:ext cx="4413249" cy="3309937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20D69C9-B6C7-4C07-9481-BEE88EBBB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40" y="1165412"/>
            <a:ext cx="2817933" cy="50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EC611-B6ED-4273-B272-D1F06D06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Mankala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9F3BE-A533-4493-A0D4-B73A5A1ECD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Bestemshe</a:t>
            </a:r>
            <a:r>
              <a:rPr lang="cs-CZ" dirty="0"/>
              <a:t>, </a:t>
            </a:r>
            <a:r>
              <a:rPr lang="cs-CZ" dirty="0" err="1"/>
              <a:t>Kozdatu</a:t>
            </a:r>
            <a:r>
              <a:rPr lang="cs-CZ" dirty="0"/>
              <a:t>, </a:t>
            </a:r>
            <a:r>
              <a:rPr lang="cs-CZ" dirty="0" err="1"/>
              <a:t>TogyzQumalaQ</a:t>
            </a:r>
            <a:r>
              <a:rPr lang="cs-CZ" dirty="0"/>
              <a:t>  (vše Kazachstán)</a:t>
            </a:r>
          </a:p>
          <a:p>
            <a:r>
              <a:rPr lang="cs-CZ" dirty="0" err="1"/>
              <a:t>Bestemshe</a:t>
            </a:r>
            <a:r>
              <a:rPr lang="cs-CZ" dirty="0"/>
              <a:t> se v KZ učí v 1000 MŠ, </a:t>
            </a:r>
            <a:r>
              <a:rPr lang="cs-CZ" dirty="0" err="1"/>
              <a:t>TogyzQumalak</a:t>
            </a:r>
            <a:r>
              <a:rPr lang="cs-CZ" dirty="0"/>
              <a:t> má 200 000 registr. hráčů</a:t>
            </a:r>
          </a:p>
          <a:p>
            <a:r>
              <a:rPr lang="cs-CZ" dirty="0" err="1"/>
              <a:t>Mangala</a:t>
            </a:r>
            <a:r>
              <a:rPr lang="cs-CZ" dirty="0"/>
              <a:t> – Turecko</a:t>
            </a:r>
          </a:p>
          <a:p>
            <a:r>
              <a:rPr lang="cs-CZ" dirty="0" err="1"/>
              <a:t>Oware</a:t>
            </a:r>
            <a:r>
              <a:rPr lang="cs-CZ" dirty="0"/>
              <a:t>, Bao – Afrika</a:t>
            </a:r>
          </a:p>
          <a:p>
            <a:r>
              <a:rPr lang="cs-CZ" dirty="0"/>
              <a:t>Špičkový hráči si pomáhají matematickými výpočty – detaily viz sborníky z 2DDM 2020, 2024 nebo www.mankala.cz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C937315-B491-4574-A49B-4070AD50C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24" y="2560638"/>
            <a:ext cx="2482452" cy="3309937"/>
          </a:xfrm>
        </p:spPr>
      </p:pic>
    </p:spTree>
    <p:extLst>
      <p:ext uri="{BB962C8B-B14F-4D97-AF65-F5344CB8AC3E}">
        <p14:creationId xmlns:p14="http://schemas.microsoft.com/office/powerpoint/2010/main" val="277287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EC611-B6ED-4273-B272-D1F06D06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Mankala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9F3BE-A533-4493-A0D4-B73A5A1ECD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Juniorské mistrovství světa</a:t>
            </a:r>
          </a:p>
          <a:p>
            <a:r>
              <a:rPr lang="cs-CZ" dirty="0"/>
              <a:t>Září, Kazachstán</a:t>
            </a:r>
          </a:p>
          <a:p>
            <a:r>
              <a:rPr lang="cs-CZ" dirty="0"/>
              <a:t>Plně hrazeno pro 4 účastníky</a:t>
            </a:r>
          </a:p>
          <a:p>
            <a:endParaRPr lang="cs-CZ" dirty="0"/>
          </a:p>
          <a:p>
            <a:r>
              <a:rPr lang="cs-CZ" dirty="0"/>
              <a:t>www.mankala.cz</a:t>
            </a:r>
          </a:p>
          <a:p>
            <a:r>
              <a:rPr lang="cs-CZ" dirty="0"/>
              <a:t>Další z turnajů, kde mohou junioři hru poznat bude 16.3. v Praze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C937315-B491-4574-A49B-4070AD50C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24" y="2560638"/>
            <a:ext cx="2482452" cy="3309937"/>
          </a:xfrm>
        </p:spPr>
      </p:pic>
    </p:spTree>
    <p:extLst>
      <p:ext uri="{BB962C8B-B14F-4D97-AF65-F5344CB8AC3E}">
        <p14:creationId xmlns:p14="http://schemas.microsoft.com/office/powerpoint/2010/main" val="334011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36FFB-64EA-41B7-9557-A1D748FA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Mankala</a:t>
            </a:r>
            <a:r>
              <a:rPr lang="cs-CZ" dirty="0"/>
              <a:t> – pravidla </a:t>
            </a:r>
            <a:r>
              <a:rPr lang="cs-CZ" dirty="0" err="1"/>
              <a:t>Bestemshe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8EBBD2-DA0E-4407-901E-CC3A3E96B4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Deska má dvě řady po pěti důlcích a pěti kuličkách v každém důlku. Jsme-li na tahu, vybereme si libovolný důlek ze své řady a provedeme rozdání kuliček – po kruhu proti směru hodinových ručiček vkládáme po jedné. Skončí-li rozdávání na soupeřově straně v důlku, kde je po vložení naší kuličky sudý počet, tento důlek přesuneme do naší pokladničky.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C86803-8E59-4104-A428-8DD21B06C3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Cílem je postupně nasbírat víc, než soupeř. </a:t>
            </a:r>
          </a:p>
        </p:txBody>
      </p:sp>
    </p:spTree>
    <p:extLst>
      <p:ext uri="{BB962C8B-B14F-4D97-AF65-F5344CB8AC3E}">
        <p14:creationId xmlns:p14="http://schemas.microsoft.com/office/powerpoint/2010/main" val="711973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469</TotalTime>
  <Words>1065</Words>
  <Application>Microsoft Office PowerPoint</Application>
  <PresentationFormat>Širokoúhlá obrazovka</PresentationFormat>
  <Paragraphs>122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Garamond</vt:lpstr>
      <vt:lpstr>Organika</vt:lpstr>
      <vt:lpstr>Hry a hlavolamy s kapkou matematiky</vt:lpstr>
      <vt:lpstr>Anotace</vt:lpstr>
      <vt:lpstr>Abaku  </vt:lpstr>
      <vt:lpstr>Kolik je tu příkladů?</vt:lpstr>
      <vt:lpstr>Kolik je tu příkladů? (řešení)</vt:lpstr>
      <vt:lpstr>Mankala</vt:lpstr>
      <vt:lpstr>Mankala</vt:lpstr>
      <vt:lpstr>Mankala</vt:lpstr>
      <vt:lpstr>Mankala – pravidla Bestemshe</vt:lpstr>
      <vt:lpstr>Mankala - výroba</vt:lpstr>
      <vt:lpstr>Zatre</vt:lpstr>
      <vt:lpstr>Triolet</vt:lpstr>
      <vt:lpstr>Mathable (MixMath)</vt:lpstr>
      <vt:lpstr>Nubble (NumberQuest)</vt:lpstr>
      <vt:lpstr>Can’t stop</vt:lpstr>
      <vt:lpstr>Numerix</vt:lpstr>
      <vt:lpstr>Bubbles</vt:lpstr>
      <vt:lpstr>6 bere (krávy)</vt:lpstr>
      <vt:lpstr>DaVinci kod</vt:lpstr>
      <vt:lpstr>Rithmomachia</vt:lpstr>
      <vt:lpstr>Turing machine</vt:lpstr>
      <vt:lpstr>Ubongo</vt:lpstr>
      <vt:lpstr>Hlavolamy</vt:lpstr>
      <vt:lpstr>Piráti (Hide and Seek) a Safari</vt:lpstr>
      <vt:lpstr>Piráti (Hide and Seek) a Safari</vt:lpstr>
      <vt:lpstr>Piráti (Hide and Seek) a Safari</vt:lpstr>
      <vt:lpstr>Piráti (Hide and Seek) a Safari</vt:lpstr>
      <vt:lpstr>Piráti (Hide and Seek) a Safari</vt:lpstr>
      <vt:lpstr>Na ledové kře, Aquabella, Letiště</vt:lpstr>
      <vt:lpstr>Na ledové kře, Aquabella, Letiště</vt:lpstr>
      <vt:lpstr>Na ledové kře, Aquabella, Letiště</vt:lpstr>
      <vt:lpstr>Na ledové kře, Aquabella, Letiště</vt:lpstr>
      <vt:lpstr>Vkládačky a 3D tisk</vt:lpstr>
      <vt:lpstr>Naše oblíbené eshopy a prodejny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Hry a hlavolamy s kapkou matematiky</dc:title>
  <dc:creator>Hana Kotinová</dc:creator>
  <cp:lastModifiedBy>Hana Kotinová</cp:lastModifiedBy>
  <cp:revision>54</cp:revision>
  <dcterms:created xsi:type="dcterms:W3CDTF">2025-02-07T05:42:35Z</dcterms:created>
  <dcterms:modified xsi:type="dcterms:W3CDTF">2025-02-16T09:39:30Z</dcterms:modified>
</cp:coreProperties>
</file>