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9" r:id="rId3"/>
    <p:sldId id="288" r:id="rId4"/>
    <p:sldId id="278" r:id="rId5"/>
    <p:sldId id="275" r:id="rId6"/>
    <p:sldId id="279" r:id="rId7"/>
    <p:sldId id="291" r:id="rId8"/>
    <p:sldId id="277" r:id="rId9"/>
    <p:sldId id="280" r:id="rId10"/>
    <p:sldId id="283" r:id="rId11"/>
    <p:sldId id="285" r:id="rId12"/>
    <p:sldId id="292" r:id="rId13"/>
    <p:sldId id="267" r:id="rId14"/>
    <p:sldId id="293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83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00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30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095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7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30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41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146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54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49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27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38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71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96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60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6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2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24E6-E0B4-494C-A358-FB9021F68539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177D-D87D-45DA-81FC-2A15141A2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302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open.net/" TargetMode="External"/><Relationship Id="rId2" Type="http://schemas.openxmlformats.org/officeDocument/2006/relationships/hyperlink" Target="http://www.mancala.cz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mankala.cz/design2011/souteze2011/ZS1-1kolo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 err="1"/>
              <a:t>Bestemshe</a:t>
            </a:r>
            <a:r>
              <a:rPr lang="cs-CZ" sz="6000" dirty="0"/>
              <a:t> in </a:t>
            </a:r>
            <a:r>
              <a:rPr lang="cs-CZ" sz="6000" dirty="0" err="1"/>
              <a:t>education</a:t>
            </a:r>
            <a:r>
              <a:rPr lang="cs-CZ" sz="6000" dirty="0"/>
              <a:t> </a:t>
            </a:r>
            <a:r>
              <a:rPr lang="cs-CZ" sz="6000" dirty="0" err="1"/>
              <a:t>system</a:t>
            </a:r>
            <a:r>
              <a:rPr lang="cs-CZ" sz="6000" dirty="0"/>
              <a:t> </a:t>
            </a:r>
            <a:r>
              <a:rPr lang="cs-CZ" sz="6000" dirty="0" err="1"/>
              <a:t>of</a:t>
            </a:r>
            <a:r>
              <a:rPr lang="cs-CZ" sz="6000" dirty="0"/>
              <a:t> Czech Republic</a:t>
            </a:r>
            <a:br>
              <a:rPr lang="cs-CZ" sz="6000" dirty="0"/>
            </a:br>
            <a:r>
              <a:rPr lang="cs-CZ" sz="6000" dirty="0"/>
              <a:t>development and </a:t>
            </a:r>
            <a:r>
              <a:rPr lang="cs-CZ" sz="6000" dirty="0" err="1"/>
              <a:t>plans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</a:t>
            </a:r>
            <a:r>
              <a:rPr lang="cs-CZ" dirty="0" err="1"/>
              <a:t>Kotinova</a:t>
            </a:r>
            <a:endParaRPr lang="cs-CZ" dirty="0"/>
          </a:p>
          <a:p>
            <a:r>
              <a:rPr lang="cs-CZ" dirty="0"/>
              <a:t>Czech </a:t>
            </a:r>
            <a:r>
              <a:rPr lang="cs-CZ" dirty="0" err="1"/>
              <a:t>federation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mancala</a:t>
            </a:r>
            <a:r>
              <a:rPr lang="cs-CZ" dirty="0"/>
              <a:t> </a:t>
            </a:r>
            <a:r>
              <a:rPr lang="cs-CZ" dirty="0" err="1"/>
              <a:t>games</a:t>
            </a:r>
            <a:endParaRPr lang="cs-CZ" dirty="0"/>
          </a:p>
          <a:p>
            <a:r>
              <a:rPr lang="cs-CZ" dirty="0"/>
              <a:t>202</a:t>
            </a:r>
            <a:r>
              <a:rPr lang="en-US" dirty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78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F7FBA-E481-412B-B21E-AB336185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1022"/>
            <a:ext cx="9905998" cy="1590994"/>
          </a:xfrm>
        </p:spPr>
        <p:txBody>
          <a:bodyPr>
            <a:normAutofit/>
          </a:bodyPr>
          <a:lstStyle/>
          <a:p>
            <a:r>
              <a:rPr lang="cs-CZ" dirty="0"/>
              <a:t>2015 - 1. </a:t>
            </a:r>
            <a:r>
              <a:rPr lang="cs-CZ" dirty="0" err="1"/>
              <a:t>Bestemshe</a:t>
            </a:r>
            <a:r>
              <a:rPr lang="cs-CZ" dirty="0"/>
              <a:t> </a:t>
            </a:r>
            <a:r>
              <a:rPr lang="cs-CZ" dirty="0" err="1"/>
              <a:t>tournament</a:t>
            </a:r>
            <a:r>
              <a:rPr lang="cs-CZ" dirty="0"/>
              <a:t> in </a:t>
            </a:r>
            <a:r>
              <a:rPr lang="cs-CZ" dirty="0" err="1"/>
              <a:t>pardubice</a:t>
            </a:r>
            <a:br>
              <a:rPr lang="cs-CZ" dirty="0"/>
            </a:br>
            <a:r>
              <a:rPr lang="cs-CZ" dirty="0"/>
              <a:t>2017 -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boards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bestemshe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FD399A-0496-4338-9272-BFE830E65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2" y="2949476"/>
            <a:ext cx="4643194" cy="3482396"/>
          </a:xfrm>
          <a:prstGeom prst="rect">
            <a:avLst/>
          </a:prstGeo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85368501-1F29-470A-90FE-E92DC0323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43" y="1662016"/>
            <a:ext cx="3680212" cy="1133145"/>
          </a:xfrm>
        </p:spPr>
      </p:pic>
      <p:pic>
        <p:nvPicPr>
          <p:cNvPr id="7" name="Google Shape;343;p35">
            <a:extLst>
              <a:ext uri="{FF2B5EF4-FFF2-40B4-BE49-F238E27FC236}">
                <a16:creationId xmlns:a16="http://schemas.microsoft.com/office/drawing/2014/main" id="{09B83FF1-686A-4137-A23D-169F48BDE8D3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3" y="2985247"/>
            <a:ext cx="4643194" cy="344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96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9D4B0F5-F3B6-49EE-BD9F-879CE9A76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30" y="2281410"/>
            <a:ext cx="5102768" cy="206820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CF8B663-6B2C-4C6A-90F5-3127A457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5196634" cy="1183388"/>
          </a:xfrm>
        </p:spPr>
        <p:txBody>
          <a:bodyPr>
            <a:normAutofit/>
          </a:bodyPr>
          <a:lstStyle/>
          <a:p>
            <a:r>
              <a:rPr lang="cs-CZ" dirty="0"/>
              <a:t>2020 – 2022 </a:t>
            </a:r>
            <a:r>
              <a:rPr lang="cs-CZ" dirty="0" err="1"/>
              <a:t>creations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420D868-AC41-4E8E-922E-C6B56E6A5A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38" y="2281410"/>
            <a:ext cx="3155768" cy="4308912"/>
          </a:xfr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645945-0A18-43D6-9937-8AD5811C2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18518"/>
            <a:ext cx="5196634" cy="1604728"/>
          </a:xfrm>
        </p:spPr>
        <p:txBody>
          <a:bodyPr>
            <a:normAutofit/>
          </a:bodyPr>
          <a:lstStyle/>
          <a:p>
            <a:r>
              <a:rPr lang="cs-CZ" dirty="0" err="1"/>
              <a:t>Magnetic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 (3D </a:t>
            </a:r>
            <a:r>
              <a:rPr lang="cs-CZ" dirty="0" err="1"/>
              <a:t>print</a:t>
            </a:r>
            <a:r>
              <a:rPr lang="cs-CZ" dirty="0"/>
              <a:t>), </a:t>
            </a:r>
            <a:r>
              <a:rPr lang="cs-CZ" dirty="0" err="1"/>
              <a:t>rules</a:t>
            </a:r>
            <a:r>
              <a:rPr lang="cs-CZ" dirty="0"/>
              <a:t> as diagram, </a:t>
            </a:r>
            <a:r>
              <a:rPr lang="cs-CZ" dirty="0" err="1"/>
              <a:t>rules</a:t>
            </a:r>
            <a:r>
              <a:rPr lang="cs-CZ" dirty="0"/>
              <a:t> as song</a:t>
            </a:r>
          </a:p>
          <a:p>
            <a:r>
              <a:rPr lang="cs-CZ" dirty="0"/>
              <a:t>GAME SERVER –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MANCALA.CZ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B75E4AD-687A-4CE6-92A4-52C8016BF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2" y="2281410"/>
            <a:ext cx="3710307" cy="20870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6DA6693-71C1-4217-B8AB-2C5A888D9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2" y="4672342"/>
            <a:ext cx="4312874" cy="208704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7CA3DB8-4B16-40BE-A54A-F61D2DA44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36" y="4459472"/>
            <a:ext cx="5390602" cy="22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50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AE05C-EA2B-4BAF-9F49-5A680E88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83462"/>
          </a:xfrm>
        </p:spPr>
        <p:txBody>
          <a:bodyPr/>
          <a:lstStyle/>
          <a:p>
            <a:r>
              <a:rPr lang="cs-CZ" dirty="0"/>
              <a:t>2023 – banner </a:t>
            </a:r>
            <a:r>
              <a:rPr lang="cs-CZ" dirty="0" err="1"/>
              <a:t>boards</a:t>
            </a:r>
            <a:br>
              <a:rPr lang="cs-CZ" dirty="0"/>
            </a:br>
            <a:r>
              <a:rPr lang="cs-CZ" dirty="0"/>
              <a:t>2024 – </a:t>
            </a:r>
            <a:r>
              <a:rPr lang="cs-CZ" dirty="0" err="1"/>
              <a:t>Bestemshe</a:t>
            </a:r>
            <a:r>
              <a:rPr lang="cs-CZ" dirty="0"/>
              <a:t> </a:t>
            </a:r>
            <a:r>
              <a:rPr lang="cs-CZ" dirty="0" err="1"/>
              <a:t>escape</a:t>
            </a:r>
            <a:r>
              <a:rPr lang="cs-CZ" dirty="0"/>
              <a:t> game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7ADF6CF-9121-4175-92EA-3EC64D1242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649507"/>
            <a:ext cx="3585679" cy="5066354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DB34FAF-162B-4812-98F6-20FAE0565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06" y="1649507"/>
            <a:ext cx="4708964" cy="5079800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0EB2AAE-DD2F-468D-9997-C479CB151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76" y="1658289"/>
            <a:ext cx="2852448" cy="507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68942"/>
            <a:ext cx="9905998" cy="1165411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cs-CZ" sz="4400" dirty="0"/>
              <a:t>ABAKU + BESTEMSHE = GREAT MATHEMATICS</a:t>
            </a:r>
            <a:br>
              <a:rPr lang="cs-CZ" sz="4400" dirty="0"/>
            </a:br>
            <a:endParaRPr lang="cs-CZ" sz="4400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4" y="3093291"/>
            <a:ext cx="3271650" cy="3271650"/>
          </a:xfrm>
        </p:spPr>
      </p:pic>
      <p:sp>
        <p:nvSpPr>
          <p:cNvPr id="4" name="Zástupný symbol pro text 3"/>
          <p:cNvSpPr>
            <a:spLocks noGrp="1"/>
          </p:cNvSpPr>
          <p:nvPr>
            <p:ph sz="half" idx="2"/>
          </p:nvPr>
        </p:nvSpPr>
        <p:spPr>
          <a:xfrm>
            <a:off x="4338918" y="1434353"/>
            <a:ext cx="7064188" cy="4034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dirty="0"/>
              <a:t>2021-2024 IDEA</a:t>
            </a:r>
          </a:p>
          <a:p>
            <a:pPr marL="0" indent="0">
              <a:buNone/>
            </a:pPr>
            <a:r>
              <a:rPr lang="cs-CZ" sz="3200" dirty="0"/>
              <a:t>IF WE CONNECT BESTEMSHE + ABAKU, </a:t>
            </a:r>
            <a:r>
              <a:rPr lang="cs-CZ" sz="5400" dirty="0"/>
              <a:t>no </a:t>
            </a:r>
            <a:r>
              <a:rPr lang="cs-CZ" sz="5400" dirty="0" err="1"/>
              <a:t>child</a:t>
            </a:r>
            <a:r>
              <a:rPr lang="cs-CZ" sz="5400" dirty="0"/>
              <a:t> </a:t>
            </a:r>
            <a:r>
              <a:rPr lang="cs-CZ" sz="5400" dirty="0" err="1"/>
              <a:t>should</a:t>
            </a:r>
            <a:r>
              <a:rPr lang="cs-CZ" sz="5400" dirty="0"/>
              <a:t> </a:t>
            </a:r>
            <a:r>
              <a:rPr lang="cs-CZ" sz="5400" dirty="0" err="1"/>
              <a:t>be</a:t>
            </a:r>
            <a:r>
              <a:rPr lang="cs-CZ" sz="5400" dirty="0"/>
              <a:t> </a:t>
            </a:r>
            <a:r>
              <a:rPr lang="cs-CZ" sz="5400" dirty="0" err="1"/>
              <a:t>afraid</a:t>
            </a:r>
            <a:r>
              <a:rPr lang="cs-CZ" sz="5400" dirty="0"/>
              <a:t> </a:t>
            </a:r>
            <a:r>
              <a:rPr lang="cs-CZ" sz="5400" dirty="0" err="1"/>
              <a:t>of</a:t>
            </a:r>
            <a:r>
              <a:rPr lang="cs-CZ" sz="5400" dirty="0"/>
              <a:t> </a:t>
            </a:r>
            <a:r>
              <a:rPr lang="cs-CZ" sz="5400" dirty="0" err="1"/>
              <a:t>mathematics</a:t>
            </a:r>
            <a:r>
              <a:rPr lang="cs-CZ" sz="5400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48D7E3-B8FB-4D9B-855A-56D8CA1C0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05" y="961406"/>
            <a:ext cx="1958827" cy="195882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CCA7E42-5EAF-4F22-95E1-56207DEA8A6D}"/>
              </a:ext>
            </a:extLst>
          </p:cNvPr>
          <p:cNvSpPr txBox="1"/>
          <p:nvPr/>
        </p:nvSpPr>
        <p:spPr>
          <a:xfrm>
            <a:off x="7315199" y="5742056"/>
            <a:ext cx="58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FF00"/>
                </a:solidFill>
              </a:rPr>
              <a:t>ABAKU.ORG</a:t>
            </a:r>
          </a:p>
        </p:txBody>
      </p:sp>
    </p:spTree>
    <p:extLst>
      <p:ext uri="{BB962C8B-B14F-4D97-AF65-F5344CB8AC3E}">
        <p14:creationId xmlns:p14="http://schemas.microsoft.com/office/powerpoint/2010/main" val="53047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ADD1E-68A9-4D39-838A-1549CC3B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PARDUBICE 202</a:t>
            </a:r>
            <a:r>
              <a:rPr lang="en-US" dirty="0"/>
              <a:t>5</a:t>
            </a:r>
            <a:r>
              <a:rPr lang="cs-CZ" dirty="0"/>
              <a:t> INVITATION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255DC-04C7-418B-A174-1D831FE90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931743" cy="3989996"/>
          </a:xfrm>
        </p:spPr>
        <p:txBody>
          <a:bodyPr>
            <a:normAutofit fontScale="92500"/>
          </a:bodyPr>
          <a:lstStyle/>
          <a:p>
            <a:r>
              <a:rPr lang="cs-CZ" dirty="0"/>
              <a:t>1</a:t>
            </a:r>
            <a:r>
              <a:rPr lang="en-US" dirty="0"/>
              <a:t>8</a:t>
            </a:r>
            <a:r>
              <a:rPr lang="cs-CZ" dirty="0"/>
              <a:t> JULY –</a:t>
            </a:r>
            <a:r>
              <a:rPr lang="en-US" dirty="0"/>
              <a:t> 2</a:t>
            </a:r>
            <a:r>
              <a:rPr lang="cs-CZ" dirty="0"/>
              <a:t>1 JULY </a:t>
            </a:r>
            <a:endParaRPr lang="en-US" dirty="0"/>
          </a:p>
          <a:p>
            <a:r>
              <a:rPr lang="cs-CZ" dirty="0"/>
              <a:t>TOGYZQUMALAQ</a:t>
            </a:r>
            <a:r>
              <a:rPr lang="en-US" dirty="0"/>
              <a:t>, </a:t>
            </a:r>
            <a:r>
              <a:rPr lang="cs-CZ" dirty="0"/>
              <a:t>OWARE</a:t>
            </a:r>
            <a:r>
              <a:rPr lang="en-US" dirty="0"/>
              <a:t>, MANGALA</a:t>
            </a:r>
            <a:endParaRPr lang="cs-CZ" dirty="0"/>
          </a:p>
          <a:p>
            <a:r>
              <a:rPr lang="cs-CZ" dirty="0"/>
              <a:t>BESTEMSHE, BAO</a:t>
            </a:r>
            <a:endParaRPr lang="en-US" dirty="0"/>
          </a:p>
          <a:p>
            <a:endParaRPr lang="cs-CZ" dirty="0"/>
          </a:p>
          <a:p>
            <a:r>
              <a:rPr lang="en-US" dirty="0"/>
              <a:t>17 JULY – 2 AUGUST</a:t>
            </a:r>
          </a:p>
          <a:p>
            <a:r>
              <a:rPr lang="en-US" dirty="0"/>
              <a:t>Chess and other games, some weekend days presentation of mancala games as well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0C82EF-76F1-4817-80FE-AE6C570EC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2447" y="2249486"/>
            <a:ext cx="3794964" cy="3541714"/>
          </a:xfrm>
        </p:spPr>
        <p:txBody>
          <a:bodyPr>
            <a:normAutofit fontScale="92500"/>
          </a:bodyPr>
          <a:lstStyle/>
          <a:p>
            <a:endParaRPr lang="cs-CZ" dirty="0"/>
          </a:p>
          <a:p>
            <a:r>
              <a:rPr lang="cs-CZ" dirty="0"/>
              <a:t>Full </a:t>
            </a:r>
            <a:r>
              <a:rPr lang="cs-CZ" dirty="0" err="1"/>
              <a:t>details</a:t>
            </a:r>
            <a:r>
              <a:rPr lang="cs-CZ" dirty="0"/>
              <a:t> </a:t>
            </a:r>
            <a:r>
              <a:rPr lang="cs-CZ" dirty="0" err="1"/>
              <a:t>soon</a:t>
            </a:r>
            <a:r>
              <a:rPr lang="cs-CZ" dirty="0"/>
              <a:t> on </a:t>
            </a:r>
            <a:r>
              <a:rPr lang="cs-CZ" dirty="0" err="1"/>
              <a:t>websites</a:t>
            </a:r>
            <a:endParaRPr lang="cs-CZ" dirty="0"/>
          </a:p>
          <a:p>
            <a:pPr marL="0" indent="0">
              <a:buNone/>
            </a:pPr>
            <a:r>
              <a:rPr lang="cs-CZ" sz="3800" dirty="0">
                <a:hlinkClick r:id="rId2"/>
              </a:rPr>
              <a:t>www.man</a:t>
            </a:r>
            <a:r>
              <a:rPr lang="en-US" sz="3800" dirty="0">
                <a:hlinkClick r:id="rId2"/>
              </a:rPr>
              <a:t>k</a:t>
            </a:r>
            <a:r>
              <a:rPr lang="cs-CZ" sz="3800" dirty="0">
                <a:hlinkClick r:id="rId2"/>
              </a:rPr>
              <a:t>ala.cz</a:t>
            </a:r>
            <a:endParaRPr lang="cs-CZ" sz="3800" dirty="0"/>
          </a:p>
          <a:p>
            <a:pPr marL="0" indent="0">
              <a:buNone/>
            </a:pPr>
            <a:r>
              <a:rPr lang="cs-CZ" sz="3800" dirty="0"/>
              <a:t>and</a:t>
            </a:r>
          </a:p>
          <a:p>
            <a:pPr marL="0" indent="0">
              <a:buNone/>
            </a:pPr>
            <a:r>
              <a:rPr lang="cs-CZ" sz="3800" dirty="0">
                <a:hlinkClick r:id="rId3"/>
              </a:rPr>
              <a:t>www.czechopen.net</a:t>
            </a:r>
            <a:endParaRPr lang="cs-CZ" sz="3800" dirty="0"/>
          </a:p>
          <a:p>
            <a:pPr marL="0" indent="0">
              <a:buNone/>
            </a:pP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168154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885882A-BDB2-4B9B-9382-19E1FF53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/>
              <a:t>THANK YOU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B929888-BA81-47C1-A2D0-114F25D72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09" y="2249488"/>
            <a:ext cx="5585007" cy="3541712"/>
          </a:xfrm>
        </p:spPr>
      </p:pic>
    </p:spTree>
    <p:extLst>
      <p:ext uri="{BB962C8B-B14F-4D97-AF65-F5344CB8AC3E}">
        <p14:creationId xmlns:p14="http://schemas.microsoft.com/office/powerpoint/2010/main" val="120953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0E6E2-956D-496D-B116-1D35B99F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Finding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– 1991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F94D76A-75D5-4132-ABD7-4B94793E4A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54" y="2097088"/>
            <a:ext cx="2624091" cy="3831173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AFA619-1644-4F11-AE65-C46A2BB090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Open Sans" panose="020B0606030504020204" pitchFamily="34" charset="0"/>
              </a:rPr>
              <a:t>ISBN: 27-053-86</a:t>
            </a:r>
          </a:p>
          <a:p>
            <a:r>
              <a:rPr lang="cs-CZ" dirty="0">
                <a:latin typeface="Open Sans" panose="020B0606030504020204" pitchFamily="34" charset="0"/>
              </a:rPr>
              <a:t>Olympia, 1986</a:t>
            </a:r>
          </a:p>
          <a:p>
            <a:r>
              <a:rPr lang="cs-CZ" dirty="0">
                <a:latin typeface="Open Sans" panose="020B0606030504020204" pitchFamily="34" charset="0"/>
              </a:rPr>
              <a:t>Miloš Zapletal – </a:t>
            </a:r>
            <a:r>
              <a:rPr lang="cs-CZ" dirty="0" err="1">
                <a:latin typeface="Open Sans" panose="020B0606030504020204" pitchFamily="34" charset="0"/>
              </a:rPr>
              <a:t>teacher</a:t>
            </a:r>
            <a:r>
              <a:rPr lang="cs-CZ" dirty="0">
                <a:latin typeface="Open Sans" panose="020B0606030504020204" pitchFamily="34" charset="0"/>
              </a:rPr>
              <a:t> and </a:t>
            </a:r>
            <a:r>
              <a:rPr lang="cs-CZ" dirty="0" err="1">
                <a:latin typeface="Open Sans" panose="020B0606030504020204" pitchFamily="34" charset="0"/>
              </a:rPr>
              <a:t>collector</a:t>
            </a:r>
            <a:r>
              <a:rPr lang="cs-CZ" dirty="0">
                <a:latin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</a:rPr>
              <a:t>of</a:t>
            </a:r>
            <a:r>
              <a:rPr lang="cs-CZ" dirty="0">
                <a:latin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</a:rPr>
              <a:t>board</a:t>
            </a:r>
            <a:r>
              <a:rPr lang="cs-CZ" dirty="0">
                <a:latin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</a:rPr>
              <a:t>games</a:t>
            </a:r>
            <a:endParaRPr lang="cs-CZ" dirty="0">
              <a:latin typeface="Open Sans" panose="020B0606030504020204" pitchFamily="34" charset="0"/>
            </a:endParaRPr>
          </a:p>
          <a:p>
            <a:r>
              <a:rPr lang="cs-CZ" dirty="0" err="1">
                <a:latin typeface="Open Sans" panose="020B0606030504020204" pitchFamily="34" charset="0"/>
              </a:rPr>
              <a:t>Book</a:t>
            </a:r>
            <a:r>
              <a:rPr lang="cs-CZ" dirty="0">
                <a:latin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</a:rPr>
              <a:t>contains</a:t>
            </a:r>
            <a:r>
              <a:rPr lang="cs-CZ" dirty="0">
                <a:latin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</a:rPr>
              <a:t>rules</a:t>
            </a:r>
            <a:r>
              <a:rPr lang="cs-CZ" dirty="0">
                <a:latin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</a:rPr>
              <a:t>of</a:t>
            </a:r>
            <a:r>
              <a:rPr lang="cs-CZ" dirty="0">
                <a:latin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</a:rPr>
              <a:t>Togyzqumalaq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93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4421-A2C9-48AA-A5AD-136FE0E4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Finding</a:t>
            </a:r>
            <a:r>
              <a:rPr lang="cs-CZ" dirty="0"/>
              <a:t> game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218BB-45D7-4238-B613-274558B0D9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sz="3200" dirty="0"/>
              <a:t>2006 – Mind Sport </a:t>
            </a:r>
            <a:r>
              <a:rPr lang="cs-CZ" sz="3200" dirty="0" err="1"/>
              <a:t>Olympiad</a:t>
            </a:r>
            <a:r>
              <a:rPr lang="cs-CZ" sz="3200" dirty="0"/>
              <a:t>, London </a:t>
            </a:r>
          </a:p>
          <a:p>
            <a:r>
              <a:rPr lang="cs-CZ" dirty="0"/>
              <a:t>Meeting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Kazakh</a:t>
            </a:r>
            <a:r>
              <a:rPr lang="cs-CZ" dirty="0"/>
              <a:t> </a:t>
            </a:r>
            <a:r>
              <a:rPr lang="cs-CZ" dirty="0" err="1"/>
              <a:t>players</a:t>
            </a:r>
            <a:r>
              <a:rPr lang="cs-CZ" dirty="0"/>
              <a:t> and </a:t>
            </a:r>
            <a:r>
              <a:rPr lang="cs-CZ" dirty="0" err="1"/>
              <a:t>czech</a:t>
            </a:r>
            <a:r>
              <a:rPr lang="cs-CZ" dirty="0"/>
              <a:t> game </a:t>
            </a:r>
            <a:r>
              <a:rPr lang="cs-CZ" dirty="0" err="1"/>
              <a:t>promoter</a:t>
            </a:r>
            <a:endParaRPr lang="cs-CZ" dirty="0"/>
          </a:p>
          <a:p>
            <a:r>
              <a:rPr lang="cs-CZ" sz="3200" dirty="0"/>
              <a:t>2007 – </a:t>
            </a:r>
            <a:r>
              <a:rPr lang="cs-CZ" sz="3200" dirty="0" err="1"/>
              <a:t>first</a:t>
            </a:r>
            <a:r>
              <a:rPr lang="cs-CZ" sz="3200" dirty="0"/>
              <a:t> </a:t>
            </a:r>
            <a:r>
              <a:rPr lang="cs-CZ" sz="3200" dirty="0" err="1"/>
              <a:t>official</a:t>
            </a:r>
            <a:r>
              <a:rPr lang="cs-CZ" sz="3200" dirty="0"/>
              <a:t> </a:t>
            </a:r>
            <a:r>
              <a:rPr lang="cs-CZ" sz="3200" dirty="0" err="1"/>
              <a:t>tournament</a:t>
            </a:r>
            <a:r>
              <a:rPr lang="cs-CZ" sz="3200" dirty="0"/>
              <a:t> in Czech Republic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1AF1D53-734B-41E2-B00C-6BCF870D29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80" y="1954306"/>
            <a:ext cx="4849856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3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CB337-E1B0-4A06-914E-FBC2C5EF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5CDF5E4-8530-429F-A0FC-588AA5C482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30" y="326232"/>
            <a:ext cx="2652825" cy="3298897"/>
          </a:xfr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8B0A98-E825-4DF9-9991-DC6CE9E2B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8824" y="3917414"/>
            <a:ext cx="5668587" cy="1873785"/>
          </a:xfrm>
        </p:spPr>
        <p:txBody>
          <a:bodyPr/>
          <a:lstStyle/>
          <a:p>
            <a:r>
              <a:rPr lang="cs-CZ" dirty="0"/>
              <a:t>2008 Pardubice</a:t>
            </a:r>
          </a:p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are 2 </a:t>
            </a:r>
            <a:r>
              <a:rPr lang="cs-CZ" dirty="0" err="1"/>
              <a:t>internatinal</a:t>
            </a:r>
            <a:r>
              <a:rPr lang="cs-CZ" dirty="0"/>
              <a:t> </a:t>
            </a:r>
            <a:r>
              <a:rPr lang="cs-CZ" dirty="0" err="1"/>
              <a:t>tournaments</a:t>
            </a:r>
            <a:r>
              <a:rPr lang="cs-CZ" dirty="0"/>
              <a:t> in Czech Republic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year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772E3FD-F649-4D41-9E7E-948095CE4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4" y="3118758"/>
            <a:ext cx="3561754" cy="26713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C84F4F4-1974-4A6D-9DA7-2B60C8601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4" y="326232"/>
            <a:ext cx="3561755" cy="266783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8AE6AB9-C0A6-48F5-8A58-214AF2C2C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16" y="326232"/>
            <a:ext cx="4398529" cy="32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0322F-F4EF-4E97-A425-EB8D0DD6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2"/>
            <a:ext cx="9533132" cy="588884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E66DF-F951-4B7A-B163-F334A14F2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609600"/>
            <a:ext cx="5891209" cy="5181599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3600" dirty="0"/>
              <a:t>2009 </a:t>
            </a:r>
          </a:p>
          <a:p>
            <a:r>
              <a:rPr lang="cs-CZ" sz="3600" dirty="0"/>
              <a:t>TOGYZQUMALAQ  USED DURING SCHOOL PROGRAM AT FESTIVAL DESKOHRANI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85D9359-1341-4F91-8609-7D1654586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0" y="770964"/>
            <a:ext cx="4078941" cy="40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0B21E-C4DF-4703-A1B2-4A87A025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3600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AE7AA13-EA78-4FF5-BA8D-B21B1408CA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8" y="162626"/>
            <a:ext cx="3228021" cy="2634362"/>
          </a:xfr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017B3B-B3A4-4077-8ED1-EC06EBE1F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068" y="4356847"/>
            <a:ext cx="11526372" cy="1801905"/>
          </a:xfrm>
        </p:spPr>
        <p:txBody>
          <a:bodyPr/>
          <a:lstStyle/>
          <a:p>
            <a:r>
              <a:rPr lang="cs-CZ" dirty="0"/>
              <a:t>2010 WORLD CHAMPIONSHIP</a:t>
            </a:r>
          </a:p>
          <a:p>
            <a:r>
              <a:rPr lang="cs-CZ" sz="2400" dirty="0"/>
              <a:t>CZE </a:t>
            </a:r>
            <a:r>
              <a:rPr lang="cs-CZ" sz="2400" dirty="0" err="1"/>
              <a:t>compete</a:t>
            </a:r>
            <a:r>
              <a:rPr lang="cs-CZ" dirty="0"/>
              <a:t> and</a:t>
            </a:r>
            <a:r>
              <a:rPr lang="cs-CZ" sz="2400" dirty="0"/>
              <a:t>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cs-CZ" sz="2400" dirty="0" err="1"/>
              <a:t>asked</a:t>
            </a:r>
            <a:r>
              <a:rPr lang="cs-CZ" sz="2400" dirty="0"/>
              <a:t> to </a:t>
            </a:r>
            <a:r>
              <a:rPr lang="cs-CZ" sz="2400" dirty="0" err="1"/>
              <a:t>organize</a:t>
            </a:r>
            <a:r>
              <a:rPr lang="cs-CZ" sz="2400" dirty="0"/>
              <a:t> 1st EU </a:t>
            </a:r>
            <a:r>
              <a:rPr lang="cs-CZ" sz="2400" dirty="0" err="1"/>
              <a:t>Championship</a:t>
            </a:r>
            <a:r>
              <a:rPr lang="cs-CZ" sz="2400" dirty="0"/>
              <a:t>, 2nd </a:t>
            </a:r>
            <a:r>
              <a:rPr lang="cs-CZ" sz="2400" dirty="0" err="1"/>
              <a:t>World</a:t>
            </a:r>
            <a:r>
              <a:rPr lang="cs-CZ" sz="2400" dirty="0"/>
              <a:t> </a:t>
            </a:r>
            <a:r>
              <a:rPr lang="cs-CZ" sz="2400" dirty="0" err="1"/>
              <a:t>Championship</a:t>
            </a:r>
            <a:endParaRPr lang="cs-CZ" sz="2400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F05E062-CFE3-4B0F-9C59-BCA8E0EA7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66" y="162626"/>
            <a:ext cx="3512483" cy="26343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9A1C69A-3D41-4EB1-8204-528DFD7BE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10" y="162626"/>
            <a:ext cx="4336530" cy="32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4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ADFA1-38B7-4237-BD8E-F5B6AF4F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2011 – HOW TO DO IT 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238981-7E15-4223-98C0-B4F6CB67F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988" y="2249486"/>
            <a:ext cx="5816059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3200" dirty="0" err="1"/>
              <a:t>First</a:t>
            </a:r>
            <a:r>
              <a:rPr lang="cs-CZ" sz="3200" dirty="0"/>
              <a:t> </a:t>
            </a:r>
            <a:r>
              <a:rPr lang="cs-CZ" sz="3200" dirty="0" err="1"/>
              <a:t>Bestemshe</a:t>
            </a:r>
            <a:r>
              <a:rPr lang="cs-CZ" sz="3200" dirty="0"/>
              <a:t> online </a:t>
            </a:r>
            <a:r>
              <a:rPr lang="cs-CZ" sz="3200" dirty="0" err="1"/>
              <a:t>competiton</a:t>
            </a:r>
            <a:r>
              <a:rPr lang="cs-CZ" sz="3200" dirty="0"/>
              <a:t>  </a:t>
            </a:r>
          </a:p>
          <a:p>
            <a:r>
              <a:rPr lang="cs-CZ" sz="2400" dirty="0">
                <a:hlinkClick r:id="rId2"/>
              </a:rPr>
              <a:t>http://www.mankala.cz/design2011/souteze2011/ZS1-1kolo.html</a:t>
            </a:r>
            <a:endParaRPr lang="cs-CZ" sz="2400" dirty="0"/>
          </a:p>
          <a:p>
            <a:r>
              <a:rPr lang="cs-CZ" sz="2400" dirty="0"/>
              <a:t>1st </a:t>
            </a:r>
            <a:r>
              <a:rPr lang="cs-CZ" sz="2400" dirty="0" err="1"/>
              <a:t>European</a:t>
            </a:r>
            <a:r>
              <a:rPr lang="cs-CZ" sz="2400" dirty="0"/>
              <a:t> </a:t>
            </a:r>
            <a:r>
              <a:rPr lang="cs-CZ" sz="2400" dirty="0" err="1"/>
              <a:t>Championship</a:t>
            </a:r>
            <a:r>
              <a:rPr lang="cs-CZ" sz="2400" dirty="0"/>
              <a:t>, PARDUBICE</a:t>
            </a:r>
          </a:p>
          <a:p>
            <a:r>
              <a:rPr lang="cs-CZ" sz="3600" dirty="0"/>
              <a:t>Start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Czech </a:t>
            </a:r>
            <a:r>
              <a:rPr lang="cs-CZ" sz="3600" dirty="0" err="1"/>
              <a:t>Mancala</a:t>
            </a:r>
            <a:r>
              <a:rPr lang="cs-CZ" sz="3600" dirty="0"/>
              <a:t> </a:t>
            </a:r>
            <a:r>
              <a:rPr lang="cs-CZ" sz="3600" dirty="0" err="1"/>
              <a:t>Federation</a:t>
            </a:r>
            <a:endParaRPr lang="cs-CZ" sz="3600" dirty="0"/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777DB62-4AA3-4762-A716-FBB0ED1A0D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11" y="2617694"/>
            <a:ext cx="4430600" cy="2548404"/>
          </a:xfrm>
        </p:spPr>
      </p:pic>
    </p:spTree>
    <p:extLst>
      <p:ext uri="{BB962C8B-B14F-4D97-AF65-F5344CB8AC3E}">
        <p14:creationId xmlns:p14="http://schemas.microsoft.com/office/powerpoint/2010/main" val="300419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4C51D1F5-BA5C-4E77-B511-5419D36D8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8" y="135385"/>
            <a:ext cx="3411984" cy="255898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0F42410-775D-4B3B-85F6-44BBC6C5B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08" y="135385"/>
            <a:ext cx="3411984" cy="255898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5E4EF34-BE5C-46D3-A893-1AB16DB26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39" y="2886352"/>
            <a:ext cx="2754601" cy="237630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47AD590-DEAB-4A1A-BD5C-3F9E9BE0E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07" y="135385"/>
            <a:ext cx="3411984" cy="255898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4B60F48D-B732-44E9-9592-6A2ECFB2BB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2" y="2886353"/>
            <a:ext cx="3168399" cy="2376300"/>
          </a:xfrm>
          <a:prstGeom prst="rect">
            <a:avLst/>
          </a:prstGeom>
        </p:spPr>
      </p:pic>
      <p:sp>
        <p:nvSpPr>
          <p:cNvPr id="24" name="Nadpis 23">
            <a:extLst>
              <a:ext uri="{FF2B5EF4-FFF2-40B4-BE49-F238E27FC236}">
                <a16:creationId xmlns:a16="http://schemas.microsoft.com/office/drawing/2014/main" id="{C112B9B2-AB60-49A0-94B6-39D7BA6A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3020624"/>
            <a:ext cx="5182906" cy="2376299"/>
          </a:xfrm>
        </p:spPr>
        <p:txBody>
          <a:bodyPr/>
          <a:lstStyle/>
          <a:p>
            <a:r>
              <a:rPr lang="cs-CZ" dirty="0"/>
              <a:t>   2011 THINKING BIG</a:t>
            </a:r>
          </a:p>
        </p:txBody>
      </p:sp>
    </p:spTree>
    <p:extLst>
      <p:ext uri="{BB962C8B-B14F-4D97-AF65-F5344CB8AC3E}">
        <p14:creationId xmlns:p14="http://schemas.microsoft.com/office/powerpoint/2010/main" val="297091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320C395-7D60-4DDD-821E-0156FE0FE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2" y="210844"/>
            <a:ext cx="5998346" cy="44987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9218C30-41D0-4D87-B7E9-B0E76A020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" y="2228295"/>
            <a:ext cx="5998347" cy="4498760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1703AD3C-87B2-4E63-96EA-BFE81813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3963247" cy="1478570"/>
          </a:xfrm>
        </p:spPr>
        <p:txBody>
          <a:bodyPr>
            <a:normAutofit/>
          </a:bodyPr>
          <a:lstStyle/>
          <a:p>
            <a:r>
              <a:rPr lang="cs-CZ" dirty="0"/>
              <a:t>2013 </a:t>
            </a:r>
            <a:r>
              <a:rPr lang="cs-CZ" dirty="0" err="1"/>
              <a:t>Deskohrani</a:t>
            </a:r>
            <a:br>
              <a:rPr lang="cs-CZ" dirty="0"/>
            </a:br>
            <a:endParaRPr lang="cs-CZ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AEDE652-3E8E-407C-BA53-BDB64808E5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8D9C6345-A42C-468E-9FAF-0BB425136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709604"/>
            <a:ext cx="5836328" cy="1937552"/>
          </a:xfrm>
        </p:spPr>
        <p:txBody>
          <a:bodyPr/>
          <a:lstStyle/>
          <a:p>
            <a:r>
              <a:rPr lang="cs-CZ" dirty="0" err="1"/>
              <a:t>Bestemshe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 </a:t>
            </a:r>
          </a:p>
          <a:p>
            <a:r>
              <a:rPr lang="cs-CZ" dirty="0"/>
              <a:t>1st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Championship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Computers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008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968</TotalTime>
  <Words>300</Words>
  <Application>Microsoft Office PowerPoint</Application>
  <PresentationFormat>Širokoúhlá obrazovka</PresentationFormat>
  <Paragraphs>55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Open Sans</vt:lpstr>
      <vt:lpstr>Tw Cen MT</vt:lpstr>
      <vt:lpstr>Obvod</vt:lpstr>
      <vt:lpstr>Bestemshe in education system of Czech Republic development and plans</vt:lpstr>
      <vt:lpstr>Finding rules – 1991</vt:lpstr>
      <vt:lpstr>Finding game</vt:lpstr>
      <vt:lpstr>Prezentace aplikace PowerPoint</vt:lpstr>
      <vt:lpstr> </vt:lpstr>
      <vt:lpstr> </vt:lpstr>
      <vt:lpstr>2011 – HOW TO DO IT ? </vt:lpstr>
      <vt:lpstr>   2011 THINKING BIG</vt:lpstr>
      <vt:lpstr>2013 Deskohrani </vt:lpstr>
      <vt:lpstr>2015 - 1. Bestemshe tournament in pardubice 2017 - new boards for bestemshe</vt:lpstr>
      <vt:lpstr>2020 – 2022 creations </vt:lpstr>
      <vt:lpstr>2023 – banner boards 2024 – Bestemshe escape game </vt:lpstr>
      <vt:lpstr> ABAKU + BESTEMSHE = GREAT MATHEMATICS </vt:lpstr>
      <vt:lpstr>PARDUBICE 2025 INVITATION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bestemshe</dc:title>
  <dc:creator>HK standard</dc:creator>
  <cp:lastModifiedBy>Hana Kotinová</cp:lastModifiedBy>
  <cp:revision>84</cp:revision>
  <dcterms:created xsi:type="dcterms:W3CDTF">2023-01-23T19:32:31Z</dcterms:created>
  <dcterms:modified xsi:type="dcterms:W3CDTF">2025-01-25T10:49:48Z</dcterms:modified>
</cp:coreProperties>
</file>